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34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31" r:id="rId50"/>
    <p:sldId id="332" r:id="rId51"/>
    <p:sldId id="333" r:id="rId52"/>
    <p:sldId id="296" r:id="rId53"/>
    <p:sldId id="297" r:id="rId54"/>
    <p:sldId id="298" r:id="rId55"/>
    <p:sldId id="299" r:id="rId56"/>
    <p:sldId id="300" r:id="rId57"/>
    <p:sldId id="301" r:id="rId58"/>
    <p:sldId id="302" r:id="rId59"/>
    <p:sldId id="303" r:id="rId60"/>
    <p:sldId id="304" r:id="rId61"/>
    <p:sldId id="305" r:id="rId62"/>
    <p:sldId id="306" r:id="rId63"/>
    <p:sldId id="307" r:id="rId64"/>
    <p:sldId id="309" r:id="rId65"/>
    <p:sldId id="284" r:id="rId66"/>
    <p:sldId id="285" r:id="rId67"/>
    <p:sldId id="286" r:id="rId68"/>
    <p:sldId id="287" r:id="rId69"/>
    <p:sldId id="288" r:id="rId70"/>
    <p:sldId id="289" r:id="rId71"/>
    <p:sldId id="290" r:id="rId72"/>
    <p:sldId id="334" r:id="rId73"/>
    <p:sldId id="335" r:id="rId74"/>
    <p:sldId id="336" r:id="rId75"/>
    <p:sldId id="337" r:id="rId76"/>
    <p:sldId id="338" r:id="rId77"/>
    <p:sldId id="339" r:id="rId78"/>
    <p:sldId id="291" r:id="rId79"/>
    <p:sldId id="340" r:id="rId80"/>
    <p:sldId id="341" r:id="rId81"/>
    <p:sldId id="342" r:id="rId82"/>
    <p:sldId id="343" r:id="rId83"/>
    <p:sldId id="344" r:id="rId84"/>
    <p:sldId id="345" r:id="rId85"/>
    <p:sldId id="292" r:id="rId86"/>
    <p:sldId id="293" r:id="rId87"/>
    <p:sldId id="294" r:id="rId88"/>
    <p:sldId id="295" r:id="rId8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73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460A9-939C-48B4-89CA-4ACD7028BB79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D86E1-1E54-4688-98B1-D78EE02B8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245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D86E1-1E54-4688-98B1-D78EE02B844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352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D86E1-1E54-4688-98B1-D78EE02B844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19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  <a:endParaRPr lang="ru-RU" altLang="en-US" noProof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  <a:endParaRPr lang="ru-RU" altLang="en-US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5665BE-AE9D-45D1-9E20-7AA85336137A}" type="datetime1">
              <a:rPr lang="ru-RU" smtClean="0"/>
              <a:t>27.11.2019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15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23EED4-F9B8-42A7-BD30-41E04633CD76}" type="datetime1">
              <a:rPr lang="ru-RU" smtClean="0"/>
              <a:t>27.11.2019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9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5FED5-0A90-47B6-9FBE-B659CCB0364E}" type="datetime1">
              <a:rPr lang="ru-RU" smtClean="0"/>
              <a:t>27.11.2019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49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6AB5E-C3A9-49D1-ADB2-8BB7C60936CA}" type="datetime1">
              <a:rPr lang="ru-RU" smtClean="0"/>
              <a:t>27.11.2019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6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62722B-D6F8-44A5-8EA2-F5AFA7C4855B}" type="datetime1">
              <a:rPr lang="ru-RU" smtClean="0"/>
              <a:t>27.11.2019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65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7312D-B40A-4CD8-A10C-EF7A6BC8E240}" type="datetime1">
              <a:rPr lang="ru-RU" smtClean="0"/>
              <a:t>27.11.2019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16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7DEB8-0379-4D0E-ABDB-965F82912A44}" type="datetime1">
              <a:rPr lang="ru-RU" smtClean="0"/>
              <a:t>27.11.2019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A9AF8-8AC9-4445-B8B0-6FFBAC28D8E9}" type="datetime1">
              <a:rPr lang="ru-RU" smtClean="0"/>
              <a:t>27.11.2019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23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E5481-1022-41E5-BB9D-6277F0BBDA96}" type="datetime1">
              <a:rPr lang="ru-RU" smtClean="0"/>
              <a:t>27.11.2019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91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5AC7FB-6C9A-4F22-9D7C-A25363AACF1E}" type="datetime1">
              <a:rPr lang="ru-RU" smtClean="0"/>
              <a:t>27.11.2019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21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75258-CC1A-45C5-B6D9-EA90475A1DC6}" type="datetime1">
              <a:rPr lang="ru-RU" smtClean="0"/>
              <a:t>27.11.2019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49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j-lt"/>
              </a:defRPr>
            </a:lvl1pPr>
          </a:lstStyle>
          <a:p>
            <a:fld id="{61A41488-FFBA-4C6D-BD43-BB68FE3757C0}" type="datetime1">
              <a:rPr lang="ru-RU" smtClean="0"/>
              <a:t>27.11.2019</a:t>
            </a:fld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r>
              <a:rPr lang="ru-RU" smtClean="0"/>
              <a:t>Структуры данных в SQL-ориентированной СУБД</a:t>
            </a:r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fld id="{79CAD78D-1EB0-48EE-BF0F-15F1FD9894D0}" type="slidenum">
              <a:rPr lang="ru-RU" smtClean="0"/>
              <a:t>‹#›</a:t>
            </a:fld>
            <a:endParaRPr lang="ru-RU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41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b.cs.cmu.edu/papers/2016/arulraj-sigmod2016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ufsc.br/pluginfile.php/523276/mod_resource/content/0/Bayer_Organization_and_Maintenance_ActaInformatica_1972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jones.org/System_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15721.courses.cs.cmu.edu/spring2016/papers/a16-graefe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maden.ibm.com/cs/people/fagin/tods79.pdf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afs/cs.cmu.edu/user/christos/www/courses/826-resources/PAPERS+BOOK/linear-hashing.PDF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Структуры данных в </a:t>
            </a:r>
            <a:r>
              <a:rPr lang="en-US" dirty="0" smtClean="0"/>
              <a:t>SQL-</a:t>
            </a:r>
            <a:r>
              <a:rPr lang="ru-RU" dirty="0" smtClean="0"/>
              <a:t>ориентированной СУБД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</a:t>
            </a:r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56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dirty="0"/>
              <a:t>Хранение </a:t>
            </a:r>
            <a:r>
              <a:rPr lang="ru-RU" altLang="ru-RU" sz="2800" b="1" dirty="0"/>
              <a:t>таблиц </a:t>
            </a:r>
            <a:r>
              <a:rPr lang="ru-RU" altLang="ru-RU" sz="2800" b="1" dirty="0"/>
              <a:t>(5)</a:t>
            </a:r>
            <a:endParaRPr lang="ru-RU" altLang="ru-RU" sz="2800" b="1" dirty="0"/>
          </a:p>
        </p:txBody>
      </p:sp>
      <p:sp>
        <p:nvSpPr>
          <p:cNvPr id="1065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200"/>
              <a:t>Как правило, в одной странице данных хранятся кортежи только одной таблицы</a:t>
            </a:r>
          </a:p>
          <a:p>
            <a:pPr lvl="2" eaLnBrk="1" hangingPunct="1"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Существуют, однако, варианты с возможностью хранения в одной странице кортежей нескольких таблиц</a:t>
            </a:r>
          </a:p>
          <a:p>
            <a:pPr lvl="2" eaLnBrk="1" hangingPunct="1"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Это вызывает некоторые дополнительные расходы по части служебной информации</a:t>
            </a:r>
          </a:p>
          <a:p>
            <a:pPr lvl="3" eaLnBrk="1" hangingPunct="1">
              <a:lnSpc>
                <a:spcPct val="80000"/>
              </a:lnSpc>
              <a:buClr>
                <a:schemeClr val="accent1"/>
              </a:buClr>
              <a:buFontTx/>
              <a:buChar char="o"/>
            </a:pPr>
            <a:r>
              <a:rPr lang="ru-RU" altLang="ru-RU"/>
              <a:t>при каждом кортеже нужно хранить информацию о соответствующей таблице,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	но зато иногда позволяет резко сократить число обменов с внешней памятью при выполнении соединений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200"/>
              <a:t>Изменение схемы хранимой таблицы с добавлением нового поля не вызывает потребности в физической реорганизации таблицы</a:t>
            </a:r>
          </a:p>
          <a:p>
            <a:pPr lvl="2" eaLnBrk="1" hangingPunct="1"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Достаточно лишь изменить информацию в описателе таблицы и расширять кортежи только при занесении информации в новое поле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F69BB-B5B4-48F8-955E-6AA5DBEE165A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07113-A030-4D51-86E5-4823FE7A5E08}" type="slidenum">
              <a:rPr lang="ru-RU" altLang="en-US"/>
              <a:pPr>
                <a:defRPr/>
              </a:pPr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0469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dirty="0"/>
              <a:t>Хранение </a:t>
            </a:r>
            <a:r>
              <a:rPr lang="ru-RU" altLang="ru-RU" sz="2800" b="1" dirty="0"/>
              <a:t>таблиц </a:t>
            </a:r>
            <a:r>
              <a:rPr lang="ru-RU" altLang="ru-RU" sz="2800" b="1" dirty="0"/>
              <a:t>(6)</a:t>
            </a:r>
            <a:endParaRPr lang="ru-RU" altLang="ru-RU" sz="2800" b="1" dirty="0"/>
          </a:p>
        </p:txBody>
      </p:sp>
      <p:sp>
        <p:nvSpPr>
          <p:cNvPr id="1075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000" dirty="0"/>
              <a:t>Поскольку таблицы могут содержать неопределенные значения, необходима соответствующая поддержка на уровне хранения</a:t>
            </a:r>
          </a:p>
          <a:p>
            <a:pPr lvl="2" eaLnBrk="1" hangingPunct="1"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sz="2000" dirty="0"/>
              <a:t>Обычно это достигается путем хранения соответствующей шкалы при каждом кортеже, который в принципе может содержать неопределенные значения</a:t>
            </a:r>
          </a:p>
          <a:p>
            <a:pPr lvl="1" eaLnBrk="1" hangingPunct="1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000" dirty="0"/>
              <a:t>Проблема распределения памяти в страницах данных связана с проблемами синхронизации и журнализации и не всегда тривиальна</a:t>
            </a:r>
          </a:p>
          <a:p>
            <a:pPr lvl="2" eaLnBrk="1" hangingPunct="1"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sz="2000" dirty="0"/>
              <a:t>Например, если в ходе выполнения транзакции некоторая страница данных опустошается, то ее нельзя перевести в статус свободных страниц до конца транзакции, </a:t>
            </a:r>
          </a:p>
          <a:p>
            <a:pPr lvl="3" eaLnBrk="1" hangingPunct="1">
              <a:lnSpc>
                <a:spcPct val="80000"/>
              </a:lnSpc>
              <a:buClr>
                <a:schemeClr val="accent1"/>
              </a:buClr>
              <a:buFontTx/>
              <a:buChar char="o"/>
            </a:pPr>
            <a:r>
              <a:rPr lang="ru-RU" altLang="ru-RU" dirty="0"/>
              <a:t>поскольку при откате транзакции удаленные при прямом выполнении транзакции и восстановленные при ее откате кортежи должны получить те же самые идентификаторы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D1FC2-4FB6-457B-A6FD-C5DF187A09C3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E98C5-7392-4694-B9CB-CE530A55FEDE}" type="slidenum">
              <a:rPr lang="ru-RU" altLang="en-US"/>
              <a:pPr>
                <a:defRPr/>
              </a:pPr>
              <a:t>11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8747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dirty="0"/>
              <a:t>Хранение </a:t>
            </a:r>
            <a:r>
              <a:rPr lang="ru-RU" altLang="ru-RU" sz="2800" b="1" dirty="0"/>
              <a:t>таблиц </a:t>
            </a:r>
            <a:r>
              <a:rPr lang="ru-RU" altLang="ru-RU" sz="2800" b="1" dirty="0"/>
              <a:t>(7)</a:t>
            </a:r>
            <a:endParaRPr lang="ru-RU" altLang="ru-RU" sz="2800" b="1" dirty="0"/>
          </a:p>
        </p:txBody>
      </p:sp>
      <p:sp>
        <p:nvSpPr>
          <p:cNvPr id="1085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200"/>
              <a:t>Распространенным способом повышения эффективности СУБД является кластеризация таблицы по значениям одного или нескольких столбцов</a:t>
            </a:r>
          </a:p>
          <a:p>
            <a:pPr lvl="2"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Полезной для оптимизации соединений является совместная кластеризация нескольких таблиц. </a:t>
            </a:r>
          </a:p>
          <a:p>
            <a:pPr lvl="1"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200"/>
              <a:t>С целью использования возможностей распараллеливания обменов с внешней памятью иногда применяют схему декластеризованного хранения таблиц: </a:t>
            </a:r>
          </a:p>
          <a:p>
            <a:pPr lvl="2"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кортежи с общим значением столбца декластеризации размещают на разных дисковых устройствах, обмены с которыми можно выполнять в параллель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AA4722-2100-4668-A493-756465A87CAC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B7138-9E60-4828-A3DF-B3A756393B7A}" type="slidenum">
              <a:rPr lang="ru-RU" altLang="en-US"/>
              <a:pPr>
                <a:defRPr/>
              </a:pPr>
              <a:t>12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1773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dirty="0"/>
              <a:t>Хранение </a:t>
            </a:r>
            <a:r>
              <a:rPr lang="ru-RU" altLang="ru-RU" sz="2800" b="1" dirty="0"/>
              <a:t>таблиц </a:t>
            </a:r>
            <a:r>
              <a:rPr lang="ru-RU" altLang="ru-RU" sz="2800" b="1" dirty="0"/>
              <a:t>(8)</a:t>
            </a:r>
            <a:endParaRPr lang="ru-RU" altLang="ru-RU" sz="2800" b="1" dirty="0"/>
          </a:p>
        </p:txBody>
      </p:sp>
      <p:sp>
        <p:nvSpPr>
          <p:cNvPr id="1095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Что же касается хранения таблицы по столбцам, то основная идея состоит в совместном хранении всех значений одного (или нескольких) столбцов</a:t>
            </a:r>
          </a:p>
          <a:p>
            <a:pPr eaLnBrk="1" hangingPunct="1"/>
            <a:r>
              <a:rPr lang="ru-RU" altLang="ru-RU" smtClean="0"/>
              <a:t>Для каждого кортежа таблицы хранится кортеж той же степени, состоящий из ссылок на места расположения соответствующих значений столбцов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E2CAF-FB81-41D0-B135-F7D31E6A544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23872-B8EF-4BBA-87E9-D84FBF38739B}" type="slidenum">
              <a:rPr lang="ru-RU" altLang="en-US"/>
              <a:pPr>
                <a:defRPr/>
              </a:pPr>
              <a:t>13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311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dirty="0"/>
              <a:t>Хранение </a:t>
            </a:r>
            <a:r>
              <a:rPr lang="ru-RU" altLang="ru-RU" sz="2800" b="1" dirty="0"/>
              <a:t>таблиц </a:t>
            </a:r>
            <a:r>
              <a:rPr lang="ru-RU" altLang="ru-RU" sz="2800" b="1" dirty="0"/>
              <a:t>(9)</a:t>
            </a:r>
            <a:endParaRPr lang="ru-RU" altLang="ru-RU" sz="2800" b="1" dirty="0"/>
          </a:p>
        </p:txBody>
      </p:sp>
      <p:sp>
        <p:nvSpPr>
          <p:cNvPr id="1095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/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/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/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7C773-15B7-4614-A404-CECD0E66AC05}" type="datetime1">
              <a:rPr lang="ru-RU" altLang="en-US" smtClean="0"/>
              <a:t>27.11.2019</a:t>
            </a:fld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dirty="0" smtClean="0"/>
              <a:t>Структуры данных в SQL-ориентированной СУБД</a:t>
            </a:r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23872-B8EF-4BBA-87E9-D84FBF38739B}" type="slidenum">
              <a:rPr lang="ru-RU" altLang="en-US"/>
              <a:pPr>
                <a:defRPr/>
              </a:pPr>
              <a:t>14</a:t>
            </a:fld>
            <a:endParaRPr lang="ru-RU" altLang="en-US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336" y="1043747"/>
            <a:ext cx="3219450" cy="36195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910" y="1103359"/>
            <a:ext cx="4000500" cy="28289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4838" y="2828836"/>
            <a:ext cx="70851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en-US" dirty="0" smtClean="0"/>
              <a:t> </a:t>
            </a:r>
            <a:r>
              <a:rPr lang="en-US" dirty="0" err="1"/>
              <a:t>Arulraj</a:t>
            </a:r>
            <a:r>
              <a:rPr lang="en-US" dirty="0"/>
              <a:t>, A. </a:t>
            </a:r>
            <a:r>
              <a:rPr lang="en-US" dirty="0" err="1"/>
              <a:t>Pavlo</a:t>
            </a:r>
            <a:r>
              <a:rPr lang="en-US" dirty="0"/>
              <a:t>, and P. Menon, "Bridging the Archipelago Between Row-Stores and Column-Stores for Hybrid Workloads," in </a:t>
            </a:r>
            <a:r>
              <a:rPr lang="en-US" i="1" dirty="0"/>
              <a:t>Proceedings of the 2016 International Conference on Management of Data</a:t>
            </a:r>
            <a:r>
              <a:rPr lang="en-US" dirty="0"/>
              <a:t>, 2016, pp. </a:t>
            </a:r>
            <a:r>
              <a:rPr lang="en-US" dirty="0"/>
              <a:t>583-598</a:t>
            </a:r>
            <a:endParaRPr lang="ru-RU" dirty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>
                <a:hlinkClick r:id="rId4"/>
              </a:rPr>
              <a:t>db.cs.cmu.edu/papers/2016/arulraj-sigmod2016.pdf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1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(1)</a:t>
            </a:r>
          </a:p>
        </p:txBody>
      </p:sp>
      <p:sp>
        <p:nvSpPr>
          <p:cNvPr id="1105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Как бы не были организованы индексы в конкретной СУБД, их основное назначение состоит в обеспечении эффективного прямого доступа к кортежу таблицы по </a:t>
            </a:r>
            <a:r>
              <a:rPr lang="ru-RU" altLang="ru-RU" sz="1900" dirty="0"/>
              <a:t>ключу</a:t>
            </a:r>
            <a:endParaRPr lang="ru-RU" altLang="ru-RU" sz="1900" dirty="0"/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Обычно индекс определяется для одной таблицы, и ключом является значение ее поля (возможно, составного)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Если ключом индекса является возможный ключ таблицы, то индекс должен обладать свойством уникальности,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т.е. не содержать дубликатов ключа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На практике ситуация выглядит обычно противоположно: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при объявлении первичного ключа таблицы автоматически заводится уникальный индекс, а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единственным способом объявления возможного ключа, отличного от первичного, является явное создание уникального индекса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Это связано с тем, что для проверки сохранения свойства уникальности возможного ключа, так или иначе, требуется индексная поддержка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730C87-8F64-416C-816B-5089469D6DE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6F141-EECC-4726-B86F-220CC5237299}" type="slidenum">
              <a:rPr lang="ru-RU" altLang="en-US"/>
              <a:pPr>
                <a:defRPr/>
              </a:pPr>
              <a:t>15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5314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 smtClean="0"/>
              <a:t>Индексы </a:t>
            </a:r>
            <a:r>
              <a:rPr lang="ru-RU" altLang="ru-RU" sz="2400" b="1" dirty="0"/>
              <a:t>(2)</a:t>
            </a:r>
          </a:p>
        </p:txBody>
      </p:sp>
      <p:sp>
        <p:nvSpPr>
          <p:cNvPr id="1116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Поскольку при выполнении многих операций уровня </a:t>
            </a:r>
            <a:r>
              <a:rPr lang="en-US" altLang="ru-RU" sz="1900" dirty="0"/>
              <a:t>SQL </a:t>
            </a:r>
            <a:r>
              <a:rPr lang="ru-RU" altLang="ru-RU" sz="1900" dirty="0"/>
              <a:t>требуется сортировка кортежей таблиц в соответствии со значениями некоторых полей, полезным свойством индекса является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обеспечение последовательного просмотра кортежей таблицы в заданном диапазоне значений ключа в порядке возрастания или убывания значений ключа.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Наконец, одним из способов оптимизации выполнения эквисоединения таблиц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наиболее распространенная из числа дорогостоящих операций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 dirty="0"/>
              <a:t>	является организация так называемых </a:t>
            </a:r>
            <a:r>
              <a:rPr lang="ru-RU" altLang="ru-RU" sz="1900" dirty="0" err="1"/>
              <a:t>мультииндексов</a:t>
            </a:r>
            <a:r>
              <a:rPr lang="ru-RU" altLang="ru-RU" sz="1900" dirty="0"/>
              <a:t> для нескольких таблиц, обладающих общими атрибутами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Любой из этих атрибутов (или их набор) может выступать в качестве ключа </a:t>
            </a:r>
            <a:r>
              <a:rPr lang="ru-RU" altLang="ru-RU" sz="1900" dirty="0" err="1"/>
              <a:t>мультииндекса</a:t>
            </a:r>
            <a:endParaRPr lang="ru-RU" altLang="ru-RU" sz="1900" dirty="0"/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/>
              <a:t>Значению ключа сопоставляется набор кортежей всех связанных </a:t>
            </a:r>
            <a:r>
              <a:rPr lang="ru-RU" altLang="ru-RU" sz="1900" dirty="0" err="1"/>
              <a:t>мультииндексом</a:t>
            </a:r>
            <a:r>
              <a:rPr lang="ru-RU" altLang="ru-RU" sz="1900" dirty="0"/>
              <a:t> таблиц, значения выделенных атрибутов которых совпадают со значением ключа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2E705-2723-4BB4-B511-506554341DB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C13ED-8149-4F19-89CE-F9CF0C16A402}" type="slidenum">
              <a:rPr lang="ru-RU" altLang="en-US"/>
              <a:pPr>
                <a:defRPr/>
              </a:pPr>
              <a:t>16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670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(3)</a:t>
            </a:r>
          </a:p>
        </p:txBody>
      </p:sp>
      <p:sp>
        <p:nvSpPr>
          <p:cNvPr id="1126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600" dirty="0"/>
              <a:t>Общей идеей любой организации индекса, поддерживающего прямой доступ по ключу и последовательный просмотр в порядке возрастания или убывания значений ключа является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200" dirty="0"/>
              <a:t>хранение упорядоченного списка значений ключа с привязкой к каждому значению ключа списка идентификаторов кортежей</a:t>
            </a:r>
          </a:p>
          <a:p>
            <a:pPr eaLnBrk="1" hangingPunct="1"/>
            <a:r>
              <a:rPr lang="ru-RU" altLang="ru-RU" sz="2600" dirty="0"/>
              <a:t>Одна организация индекса отличается от другой главным образом в способе поиска ключа с заданным значением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1C2648-39EC-4356-9119-0B22AB37DC1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0F0C9-C316-4CD8-9A0A-6B624BC2979F}" type="slidenum">
              <a:rPr lang="ru-RU" altLang="en-US"/>
              <a:pPr>
                <a:defRPr/>
              </a:pPr>
              <a:t>17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2764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1400" dirty="0"/>
              <a:t/>
            </a:r>
            <a:br>
              <a:rPr lang="ru-RU" altLang="ru-RU" sz="1400" dirty="0"/>
            </a:br>
            <a:r>
              <a:rPr lang="ru-RU" altLang="ru-RU" sz="2400" b="1" dirty="0"/>
              <a:t>Индексы (4)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(1) </a:t>
            </a:r>
          </a:p>
        </p:txBody>
      </p:sp>
      <p:sp>
        <p:nvSpPr>
          <p:cNvPr id="11367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800" dirty="0"/>
              <a:t>Наиболее популярным подходом к организации индексов в базах данных является использование техники B+-деревьев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/>
              <a:t>Техника </a:t>
            </a:r>
            <a:r>
              <a:rPr lang="en-US" altLang="ru-RU" sz="1800" dirty="0"/>
              <a:t>B</a:t>
            </a:r>
            <a:r>
              <a:rPr lang="ru-RU" altLang="ru-RU" sz="1800" dirty="0"/>
              <a:t>- и </a:t>
            </a:r>
            <a:r>
              <a:rPr lang="en-US" altLang="ru-RU" sz="1800" dirty="0"/>
              <a:t>B</a:t>
            </a:r>
            <a:r>
              <a:rPr lang="ru-RU" altLang="ru-RU" sz="1800" dirty="0"/>
              <a:t>+-деревьев была предложена в начале 1970-х гг. Рудольфом Байером (</a:t>
            </a:r>
            <a:r>
              <a:rPr lang="ru-RU" altLang="ru-RU" sz="1800" dirty="0" err="1"/>
              <a:t>Rudolf</a:t>
            </a:r>
            <a:r>
              <a:rPr lang="ru-RU" altLang="ru-RU" sz="1800" dirty="0"/>
              <a:t> </a:t>
            </a:r>
            <a:r>
              <a:rPr lang="ru-RU" altLang="ru-RU" sz="1800" dirty="0" err="1"/>
              <a:t>Bayer</a:t>
            </a:r>
            <a:r>
              <a:rPr lang="ru-RU" altLang="ru-RU" sz="1800" dirty="0"/>
              <a:t>) и Эдом </a:t>
            </a:r>
            <a:r>
              <a:rPr lang="ru-RU" altLang="ru-RU" sz="1800" dirty="0" err="1"/>
              <a:t>Маккрейтом</a:t>
            </a:r>
            <a:r>
              <a:rPr lang="ru-RU" altLang="ru-RU" sz="1800" dirty="0"/>
              <a:t> (</a:t>
            </a:r>
            <a:r>
              <a:rPr lang="ru-RU" altLang="ru-RU" sz="1800" dirty="0" err="1"/>
              <a:t>Ed</a:t>
            </a:r>
            <a:r>
              <a:rPr lang="ru-RU" altLang="ru-RU" sz="1800" dirty="0"/>
              <a:t> </a:t>
            </a:r>
            <a:r>
              <a:rPr lang="ru-RU" altLang="ru-RU" sz="1800" dirty="0" err="1"/>
              <a:t>McCreight</a:t>
            </a:r>
            <a:r>
              <a:rPr lang="ru-RU" altLang="ru-RU" sz="1800" dirty="0"/>
              <a:t>)</a:t>
            </a:r>
          </a:p>
          <a:p>
            <a:pPr>
              <a:lnSpc>
                <a:spcPct val="80000"/>
              </a:lnSpc>
            </a:pPr>
            <a:r>
              <a:rPr lang="ru-RU" altLang="ru-RU" sz="1800" dirty="0" err="1"/>
              <a:t>Rudolf</a:t>
            </a:r>
            <a:r>
              <a:rPr lang="ru-RU" altLang="ru-RU" sz="1800" dirty="0"/>
              <a:t> </a:t>
            </a:r>
            <a:r>
              <a:rPr lang="ru-RU" altLang="ru-RU" sz="1800" dirty="0" err="1"/>
              <a:t>Bayer</a:t>
            </a:r>
            <a:r>
              <a:rPr lang="ru-RU" altLang="ru-RU" sz="1800" dirty="0"/>
              <a:t>. R. </a:t>
            </a:r>
            <a:r>
              <a:rPr lang="ru-RU" altLang="ru-RU" sz="1800" dirty="0" err="1"/>
              <a:t>Bayer</a:t>
            </a:r>
            <a:r>
              <a:rPr lang="ru-RU" altLang="ru-RU" sz="1800" dirty="0"/>
              <a:t>, E. </a:t>
            </a:r>
            <a:r>
              <a:rPr lang="ru-RU" altLang="ru-RU" sz="1800" dirty="0" err="1"/>
              <a:t>McCreight</a:t>
            </a:r>
            <a:r>
              <a:rPr lang="ru-RU" altLang="ru-RU" sz="1800" dirty="0"/>
              <a:t>. </a:t>
            </a:r>
            <a:r>
              <a:rPr lang="ru-RU" altLang="ru-RU" sz="1800" dirty="0" err="1"/>
              <a:t>Organization</a:t>
            </a:r>
            <a:r>
              <a:rPr lang="ru-RU" altLang="ru-RU" sz="1800" dirty="0"/>
              <a:t> </a:t>
            </a:r>
            <a:r>
              <a:rPr lang="ru-RU" altLang="ru-RU" sz="1800" dirty="0" err="1"/>
              <a:t>and</a:t>
            </a:r>
            <a:r>
              <a:rPr lang="ru-RU" altLang="ru-RU" sz="1800" dirty="0"/>
              <a:t> </a:t>
            </a:r>
            <a:r>
              <a:rPr lang="ru-RU" altLang="ru-RU" sz="1800" dirty="0" err="1"/>
              <a:t>Maintenance</a:t>
            </a:r>
            <a:r>
              <a:rPr lang="ru-RU" altLang="ru-RU" sz="1800" dirty="0"/>
              <a:t> </a:t>
            </a:r>
            <a:r>
              <a:rPr lang="ru-RU" altLang="ru-RU" sz="1800" dirty="0" err="1"/>
              <a:t>of</a:t>
            </a:r>
            <a:r>
              <a:rPr lang="ru-RU" altLang="ru-RU" sz="1800" dirty="0"/>
              <a:t> </a:t>
            </a:r>
            <a:r>
              <a:rPr lang="ru-RU" altLang="ru-RU" sz="1800" dirty="0" err="1"/>
              <a:t>Large</a:t>
            </a:r>
            <a:r>
              <a:rPr lang="ru-RU" altLang="ru-RU" sz="1800" dirty="0"/>
              <a:t> </a:t>
            </a:r>
            <a:r>
              <a:rPr lang="ru-RU" altLang="ru-RU" sz="1800" dirty="0" err="1"/>
              <a:t>Ordered</a:t>
            </a:r>
            <a:r>
              <a:rPr lang="ru-RU" altLang="ru-RU" sz="1800" dirty="0"/>
              <a:t> </a:t>
            </a:r>
            <a:r>
              <a:rPr lang="ru-RU" altLang="ru-RU" sz="1800" dirty="0" err="1"/>
              <a:t>Indexes</a:t>
            </a:r>
            <a:r>
              <a:rPr lang="ru-RU" altLang="ru-RU" sz="1800" dirty="0"/>
              <a:t>. </a:t>
            </a:r>
            <a:r>
              <a:rPr lang="ru-RU" altLang="ru-RU" sz="1800" dirty="0" err="1"/>
              <a:t>Acta</a:t>
            </a:r>
            <a:r>
              <a:rPr lang="ru-RU" altLang="ru-RU" sz="1800" dirty="0"/>
              <a:t> </a:t>
            </a:r>
            <a:r>
              <a:rPr lang="ru-RU" altLang="ru-RU" sz="1800" dirty="0" err="1"/>
              <a:t>Informatica</a:t>
            </a:r>
            <a:r>
              <a:rPr lang="ru-RU" altLang="ru-RU" sz="1800" dirty="0"/>
              <a:t>, </a:t>
            </a:r>
            <a:r>
              <a:rPr lang="ru-RU" altLang="ru-RU" sz="1800" dirty="0" err="1"/>
              <a:t>Vol</a:t>
            </a:r>
            <a:r>
              <a:rPr lang="ru-RU" altLang="ru-RU" sz="1800" dirty="0"/>
              <a:t>. 1, </a:t>
            </a:r>
            <a:r>
              <a:rPr lang="ru-RU" altLang="ru-RU" sz="1800" dirty="0" err="1"/>
              <a:t>Fasc</a:t>
            </a:r>
            <a:r>
              <a:rPr lang="ru-RU" altLang="ru-RU" sz="1800" dirty="0"/>
              <a:t>. 3, 1972 </a:t>
            </a:r>
            <a:r>
              <a:rPr lang="ru-RU" altLang="ru-RU" sz="1800" dirty="0" err="1"/>
              <a:t>pp</a:t>
            </a:r>
            <a:r>
              <a:rPr lang="ru-RU" altLang="ru-RU" sz="1800" dirty="0"/>
              <a:t>. </a:t>
            </a:r>
            <a:r>
              <a:rPr lang="ru-RU" altLang="ru-RU" sz="1800" dirty="0"/>
              <a:t>173-189</a:t>
            </a:r>
          </a:p>
          <a:p>
            <a:pPr>
              <a:lnSpc>
                <a:spcPct val="80000"/>
              </a:lnSpc>
            </a:pPr>
            <a:r>
              <a:rPr lang="en-US" altLang="ru-RU" sz="1800" dirty="0">
                <a:hlinkClick r:id="rId2"/>
              </a:rPr>
              <a:t>https://moodle.ufsc.br/pluginfile.php/523276/mod_resource/content/0/Bayer_Organization_and_Maintenance_ActaInformatica_1972.pdf</a:t>
            </a:r>
            <a:r>
              <a:rPr lang="ru-RU" altLang="ru-RU" sz="1800" dirty="0"/>
              <a:t> </a:t>
            </a:r>
            <a:endParaRPr lang="ru-RU" altLang="ru-RU" sz="1800" dirty="0"/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/>
              <a:t>С точки зрения внешнего логического представления B-дерево – это сбалансированное сильно ветвистое дерево во внешней памяти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/>
              <a:t>Сбалансированность означает, что длина пути от корня дерева к любому его листу одна и та же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/>
              <a:t>Ветвистость дерева – это свойство каждого узла дерева ссылаться на большое число </a:t>
            </a:r>
            <a:r>
              <a:rPr lang="ru-RU" altLang="ru-RU" sz="1800" dirty="0"/>
              <a:t>узлов-потомков</a:t>
            </a:r>
            <a:endParaRPr lang="ru-RU" altLang="ru-RU" sz="1800" dirty="0"/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/>
              <a:t>С точки зрения физической организации B-дерево представляется как </a:t>
            </a:r>
            <a:r>
              <a:rPr lang="ru-RU" altLang="ru-RU" sz="1800" dirty="0" err="1"/>
              <a:t>мультисписочная</a:t>
            </a:r>
            <a:r>
              <a:rPr lang="ru-RU" altLang="ru-RU" sz="1800" dirty="0"/>
              <a:t> структура страниц внешней памяти,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т.е. каждому узлу дерева соответствует блок внешней памяти (страница)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/>
              <a:t>В </a:t>
            </a:r>
            <a:r>
              <a:rPr lang="en-US" altLang="ru-RU" sz="1800" dirty="0"/>
              <a:t>B</a:t>
            </a:r>
            <a:r>
              <a:rPr lang="ru-RU" altLang="ru-RU" sz="1800" dirty="0"/>
              <a:t>+-дереве внутренние и листовые страницы обычно имеют разную структуру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44C62-14CE-41A2-A33D-BC15302DFAC9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C5433-7385-42AF-B251-526D5D119891}" type="slidenum">
              <a:rPr lang="ru-RU" altLang="en-US"/>
              <a:pPr>
                <a:defRPr/>
              </a:pPr>
              <a:t>18</a:t>
            </a:fld>
            <a:endParaRPr lang="ru-RU" alt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524000" y="-18466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68116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1500" dirty="0"/>
              <a:t/>
            </a:r>
            <a:br>
              <a:rPr lang="ru-RU" altLang="ru-RU" sz="1500" dirty="0"/>
            </a:br>
            <a:r>
              <a:rPr lang="ru-RU" altLang="ru-RU" sz="1600" dirty="0"/>
              <a:t/>
            </a:r>
            <a:br>
              <a:rPr lang="ru-RU" altLang="ru-RU" sz="1600" dirty="0"/>
            </a:br>
            <a:r>
              <a:rPr lang="ru-RU" altLang="ru-RU" sz="2400" b="1" dirty="0"/>
              <a:t>Индексы (</a:t>
            </a:r>
            <a:r>
              <a:rPr lang="en-US" altLang="ru-RU" sz="2400" b="1" dirty="0"/>
              <a:t>5</a:t>
            </a:r>
            <a:r>
              <a:rPr lang="ru-RU" altLang="ru-RU" sz="2400" b="1" dirty="0"/>
              <a:t>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</a:t>
            </a:r>
            <a:r>
              <a:rPr lang="en-US" altLang="ru-RU" sz="2400" b="1" dirty="0"/>
              <a:t>2</a:t>
            </a:r>
            <a:r>
              <a:rPr lang="ru-RU" altLang="ru-RU" sz="2400" b="1" dirty="0"/>
              <a:t>)</a:t>
            </a:r>
          </a:p>
        </p:txBody>
      </p:sp>
      <p:sp>
        <p:nvSpPr>
          <p:cNvPr id="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3AC870-FD2B-468C-BFE0-1808A17B8148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F9B306-86BC-462F-B3FD-EC94CE78BCAF}" type="slidenum">
              <a:rPr lang="ru-RU" altLang="en-US"/>
              <a:pPr>
                <a:defRPr/>
              </a:pPr>
              <a:t>19</a:t>
            </a:fld>
            <a:endParaRPr lang="ru-RU" altLang="en-US"/>
          </a:p>
        </p:txBody>
      </p:sp>
      <p:sp>
        <p:nvSpPr>
          <p:cNvPr id="114694" name="Text Box 5"/>
          <p:cNvSpPr txBox="1">
            <a:spLocks noChangeArrowheads="1"/>
          </p:cNvSpPr>
          <p:nvPr/>
        </p:nvSpPr>
        <p:spPr bwMode="auto">
          <a:xfrm>
            <a:off x="809455" y="1648051"/>
            <a:ext cx="4176713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1300" dirty="0"/>
              <a:t>N</a:t>
            </a:r>
            <a:r>
              <a:rPr lang="en-US" altLang="ru-RU" sz="1300" baseline="-25000" dirty="0"/>
              <a:t>1 </a:t>
            </a:r>
            <a:r>
              <a:rPr lang="en-US" altLang="ru-RU" sz="1300" dirty="0"/>
              <a:t>ключ</a:t>
            </a:r>
            <a:r>
              <a:rPr lang="en-US" altLang="ru-RU" sz="1300" baseline="-25000" dirty="0"/>
              <a:t>1 </a:t>
            </a:r>
            <a:r>
              <a:rPr lang="en-US" altLang="ru-RU" sz="1300" dirty="0"/>
              <a:t>N</a:t>
            </a:r>
            <a:r>
              <a:rPr lang="en-US" altLang="ru-RU" sz="1300" baseline="-25000" dirty="0"/>
              <a:t>2 </a:t>
            </a:r>
            <a:r>
              <a:rPr lang="en-US" altLang="ru-RU" sz="1300" dirty="0" err="1"/>
              <a:t>ключ</a:t>
            </a:r>
            <a:r>
              <a:rPr lang="ru-RU" altLang="ru-RU" sz="1300" baseline="-25000" dirty="0"/>
              <a:t>2</a:t>
            </a:r>
            <a:r>
              <a:rPr lang="en-US" altLang="ru-RU" sz="1300" baseline="-25000" dirty="0"/>
              <a:t> </a:t>
            </a:r>
            <a:r>
              <a:rPr lang="en-US" altLang="ru-RU" sz="1300" dirty="0"/>
              <a:t>N</a:t>
            </a:r>
            <a:r>
              <a:rPr lang="ru-RU" altLang="ru-RU" sz="1300" baseline="-25000" dirty="0"/>
              <a:t>3</a:t>
            </a:r>
            <a:r>
              <a:rPr lang="en-US" altLang="ru-RU" sz="1300" baseline="-25000" dirty="0"/>
              <a:t> </a:t>
            </a:r>
            <a:r>
              <a:rPr lang="en-US" altLang="ru-RU" sz="1300" dirty="0" err="1"/>
              <a:t>ключ</a:t>
            </a:r>
            <a:r>
              <a:rPr lang="ru-RU" altLang="ru-RU" sz="1300" baseline="-25000" dirty="0"/>
              <a:t>3</a:t>
            </a:r>
            <a:r>
              <a:rPr lang="en-US" altLang="ru-RU" sz="1300" baseline="-25000" dirty="0"/>
              <a:t> . . . </a:t>
            </a:r>
            <a:r>
              <a:rPr lang="en-US" altLang="ru-RU" sz="1300" dirty="0"/>
              <a:t>N</a:t>
            </a:r>
            <a:r>
              <a:rPr lang="en-US" altLang="ru-RU" sz="1300" baseline="-25000" dirty="0"/>
              <a:t>m </a:t>
            </a:r>
            <a:r>
              <a:rPr lang="ru-RU" altLang="ru-RU" sz="1300" dirty="0"/>
              <a:t>к</a:t>
            </a:r>
            <a:r>
              <a:rPr lang="en-US" altLang="ru-RU" sz="1300" dirty="0" err="1"/>
              <a:t>люч</a:t>
            </a:r>
            <a:r>
              <a:rPr lang="en-US" altLang="ru-RU" sz="1300" baseline="-25000" dirty="0" err="1"/>
              <a:t>m</a:t>
            </a:r>
            <a:r>
              <a:rPr lang="en-US" altLang="ru-RU" sz="1300" baseline="-25000" dirty="0"/>
              <a:t> </a:t>
            </a:r>
            <a:r>
              <a:rPr lang="en-US" altLang="ru-RU" sz="1300" dirty="0"/>
              <a:t>N</a:t>
            </a:r>
            <a:r>
              <a:rPr lang="en-US" altLang="ru-RU" sz="1300" baseline="-25000" dirty="0"/>
              <a:t>m+1</a:t>
            </a:r>
            <a:endParaRPr lang="ru-RU" altLang="ru-RU" dirty="0"/>
          </a:p>
        </p:txBody>
      </p:sp>
      <p:sp>
        <p:nvSpPr>
          <p:cNvPr id="114695" name="Text Box 6"/>
          <p:cNvSpPr txBox="1">
            <a:spLocks noChangeArrowheads="1"/>
          </p:cNvSpPr>
          <p:nvPr/>
        </p:nvSpPr>
        <p:spPr bwMode="auto">
          <a:xfrm>
            <a:off x="468315" y="1647827"/>
            <a:ext cx="820737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altLang="ru-RU" dirty="0"/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altLang="ru-RU" dirty="0"/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dirty="0"/>
              <a:t>Типовая </a:t>
            </a:r>
            <a:r>
              <a:rPr lang="ru-RU" altLang="ru-RU" dirty="0"/>
              <a:t>структура внутренней страницы </a:t>
            </a:r>
            <a:r>
              <a:rPr lang="en-US" altLang="ru-RU" dirty="0"/>
              <a:t>B</a:t>
            </a:r>
            <a:r>
              <a:rPr lang="ru-RU" altLang="ru-RU" dirty="0"/>
              <a:t>+-дерева</a:t>
            </a:r>
            <a:endParaRPr lang="en-US" altLang="ru-RU" dirty="0"/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dirty="0"/>
              <a:t>   Выдерживаются следующие свойства: 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dirty="0"/>
              <a:t>   ключ</a:t>
            </a:r>
            <a:r>
              <a:rPr lang="ru-RU" altLang="ru-RU" baseline="-25000" dirty="0"/>
              <a:t>1</a:t>
            </a:r>
            <a:r>
              <a:rPr lang="ru-RU" altLang="ru-RU" dirty="0"/>
              <a:t> </a:t>
            </a:r>
            <a:r>
              <a:rPr lang="ru-RU" altLang="ru-RU" dirty="0">
                <a:sym typeface="Symbol" panose="05050102010706020507" pitchFamily="18" charset="2"/>
              </a:rPr>
              <a:t></a:t>
            </a:r>
            <a:r>
              <a:rPr lang="ru-RU" altLang="ru-RU" dirty="0"/>
              <a:t> ключ</a:t>
            </a:r>
            <a:r>
              <a:rPr lang="ru-RU" altLang="ru-RU" baseline="-25000" dirty="0"/>
              <a:t>2</a:t>
            </a:r>
            <a:r>
              <a:rPr lang="ru-RU" altLang="ru-RU" dirty="0"/>
              <a:t> </a:t>
            </a:r>
            <a:r>
              <a:rPr lang="ru-RU" altLang="ru-RU" dirty="0">
                <a:sym typeface="Symbol" panose="05050102010706020507" pitchFamily="18" charset="2"/>
              </a:rPr>
              <a:t></a:t>
            </a:r>
            <a:r>
              <a:rPr lang="ru-RU" altLang="ru-RU" dirty="0"/>
              <a:t> ... </a:t>
            </a:r>
            <a:r>
              <a:rPr lang="ru-RU" altLang="ru-RU" dirty="0">
                <a:sym typeface="Symbol" panose="05050102010706020507" pitchFamily="18" charset="2"/>
              </a:rPr>
              <a:t></a:t>
            </a:r>
            <a:r>
              <a:rPr lang="ru-RU" altLang="ru-RU" dirty="0"/>
              <a:t> ключ</a:t>
            </a:r>
            <a:r>
              <a:rPr lang="en-US" altLang="ru-RU" baseline="-25000" dirty="0"/>
              <a:t>m</a:t>
            </a:r>
            <a:r>
              <a:rPr lang="ru-RU" altLang="ru-RU" dirty="0"/>
              <a:t>; 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dirty="0"/>
              <a:t>   в странице дерева </a:t>
            </a:r>
            <a:r>
              <a:rPr lang="ru-RU" altLang="ru-RU" dirty="0" err="1"/>
              <a:t>N</a:t>
            </a:r>
            <a:r>
              <a:rPr lang="ru-RU" altLang="ru-RU" baseline="-25000" dirty="0" err="1"/>
              <a:t>m</a:t>
            </a:r>
            <a:r>
              <a:rPr lang="ru-RU" altLang="ru-RU" dirty="0"/>
              <a:t> находятся ключи k со значениями </a:t>
            </a:r>
            <a:br>
              <a:rPr lang="ru-RU" altLang="ru-RU" dirty="0"/>
            </a:br>
            <a:r>
              <a:rPr lang="ru-RU" altLang="ru-RU" dirty="0" err="1"/>
              <a:t>ключ</a:t>
            </a:r>
            <a:r>
              <a:rPr lang="ru-RU" altLang="ru-RU" baseline="-25000" dirty="0" err="1"/>
              <a:t>m</a:t>
            </a:r>
            <a:r>
              <a:rPr lang="ru-RU" altLang="ru-RU" dirty="0"/>
              <a:t> &lt;= k &lt;= ключ</a:t>
            </a:r>
            <a:r>
              <a:rPr lang="ru-RU" altLang="ru-RU" baseline="-25000" dirty="0"/>
              <a:t>m+1</a:t>
            </a:r>
            <a:r>
              <a:rPr lang="ru-RU" altLang="ru-RU" dirty="0"/>
              <a:t> </a:t>
            </a:r>
          </a:p>
        </p:txBody>
      </p:sp>
      <p:sp>
        <p:nvSpPr>
          <p:cNvPr id="114696" name="Text Box 7"/>
          <p:cNvSpPr txBox="1">
            <a:spLocks noChangeArrowheads="1"/>
          </p:cNvSpPr>
          <p:nvPr/>
        </p:nvSpPr>
        <p:spPr bwMode="auto">
          <a:xfrm>
            <a:off x="994505" y="3852069"/>
            <a:ext cx="48006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00" dirty="0"/>
              <a:t>ключ</a:t>
            </a:r>
            <a:r>
              <a:rPr lang="ru-RU" altLang="ru-RU" sz="1300" baseline="-25000" dirty="0"/>
              <a:t>1</a:t>
            </a:r>
            <a:r>
              <a:rPr lang="ru-RU" altLang="ru-RU" sz="1300" dirty="0"/>
              <a:t> список</a:t>
            </a:r>
            <a:r>
              <a:rPr lang="ru-RU" altLang="ru-RU" sz="1300" baseline="-25000" dirty="0"/>
              <a:t>1</a:t>
            </a:r>
            <a:r>
              <a:rPr lang="ru-RU" altLang="ru-RU" sz="1300" dirty="0"/>
              <a:t> ключ</a:t>
            </a:r>
            <a:r>
              <a:rPr lang="ru-RU" altLang="ru-RU" sz="1300" baseline="-25000" dirty="0"/>
              <a:t>2</a:t>
            </a:r>
            <a:r>
              <a:rPr lang="ru-RU" altLang="ru-RU" sz="1300" dirty="0"/>
              <a:t> список</a:t>
            </a:r>
            <a:r>
              <a:rPr lang="ru-RU" altLang="ru-RU" sz="1300" baseline="-25000" dirty="0"/>
              <a:t>2</a:t>
            </a:r>
            <a:r>
              <a:rPr lang="ru-RU" altLang="ru-RU" sz="1300" dirty="0"/>
              <a:t> . . . ключ</a:t>
            </a:r>
            <a:r>
              <a:rPr lang="en-US" altLang="ru-RU" sz="1300" baseline="-25000" dirty="0"/>
              <a:t>k</a:t>
            </a:r>
            <a:r>
              <a:rPr lang="ru-RU" altLang="ru-RU" sz="1300" dirty="0"/>
              <a:t> список</a:t>
            </a:r>
            <a:r>
              <a:rPr lang="en-US" altLang="ru-RU" sz="1300" baseline="-25000" dirty="0"/>
              <a:t>k</a:t>
            </a:r>
            <a:endParaRPr lang="ru-RU" altLang="ru-RU" dirty="0"/>
          </a:p>
        </p:txBody>
      </p:sp>
      <p:sp>
        <p:nvSpPr>
          <p:cNvPr id="114697" name="Text Box 8"/>
          <p:cNvSpPr txBox="1">
            <a:spLocks noChangeArrowheads="1"/>
          </p:cNvSpPr>
          <p:nvPr/>
        </p:nvSpPr>
        <p:spPr bwMode="auto">
          <a:xfrm>
            <a:off x="468315" y="3808413"/>
            <a:ext cx="8207375" cy="2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Clr>
                <a:schemeClr val="accent1"/>
              </a:buClr>
            </a:pPr>
            <a:r>
              <a:rPr lang="ru-RU" altLang="ru-RU" dirty="0"/>
              <a:t>  </a:t>
            </a:r>
            <a:endParaRPr lang="en-US" altLang="ru-RU" dirty="0"/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altLang="ru-RU" dirty="0"/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dirty="0"/>
              <a:t>Структура </a:t>
            </a:r>
            <a:r>
              <a:rPr lang="ru-RU" altLang="ru-RU" dirty="0"/>
              <a:t>листовой страницы </a:t>
            </a:r>
            <a:r>
              <a:rPr lang="en-US" altLang="ru-RU" dirty="0"/>
              <a:t>B</a:t>
            </a:r>
            <a:r>
              <a:rPr lang="ru-RU" altLang="ru-RU" dirty="0"/>
              <a:t>+-дерева.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dirty="0"/>
              <a:t>  Листовая страница обладает следующими свойствами: </a:t>
            </a:r>
          </a:p>
          <a:p>
            <a:pPr eaLnBrk="1" hangingPunct="1">
              <a:lnSpc>
                <a:spcPct val="11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dirty="0"/>
              <a:t>  ключ</a:t>
            </a:r>
            <a:r>
              <a:rPr lang="ru-RU" altLang="ru-RU" baseline="-25000" dirty="0"/>
              <a:t>1</a:t>
            </a:r>
            <a:r>
              <a:rPr lang="ru-RU" altLang="ru-RU" dirty="0"/>
              <a:t> </a:t>
            </a:r>
            <a:r>
              <a:rPr lang="en-US" altLang="ru-RU" dirty="0"/>
              <a:t>&lt;</a:t>
            </a:r>
            <a:r>
              <a:rPr lang="ru-RU" altLang="ru-RU" dirty="0"/>
              <a:t> ключ</a:t>
            </a:r>
            <a:r>
              <a:rPr lang="ru-RU" altLang="ru-RU" baseline="-25000" dirty="0"/>
              <a:t>2</a:t>
            </a:r>
            <a:r>
              <a:rPr lang="ru-RU" altLang="ru-RU" dirty="0"/>
              <a:t> </a:t>
            </a:r>
            <a:r>
              <a:rPr lang="en-US" altLang="ru-RU" dirty="0"/>
              <a:t>&lt;</a:t>
            </a:r>
            <a:r>
              <a:rPr lang="ru-RU" altLang="ru-RU" dirty="0"/>
              <a:t> ... </a:t>
            </a:r>
            <a:r>
              <a:rPr lang="en-US" altLang="ru-RU" dirty="0"/>
              <a:t>&lt;</a:t>
            </a:r>
            <a:r>
              <a:rPr lang="ru-RU" altLang="ru-RU" dirty="0"/>
              <a:t> ключ</a:t>
            </a:r>
            <a:r>
              <a:rPr lang="en-US" altLang="ru-RU" baseline="-25000" dirty="0"/>
              <a:t>k</a:t>
            </a:r>
            <a:r>
              <a:rPr lang="ru-RU" altLang="ru-RU" dirty="0"/>
              <a:t>; </a:t>
            </a:r>
          </a:p>
          <a:p>
            <a:pPr eaLnBrk="1" hangingPunct="1">
              <a:lnSpc>
                <a:spcPct val="11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dirty="0"/>
              <a:t>  список</a:t>
            </a:r>
            <a:r>
              <a:rPr lang="en-US" altLang="ru-RU" baseline="-25000" dirty="0"/>
              <a:t>r</a:t>
            </a:r>
            <a:r>
              <a:rPr lang="en-US" altLang="ru-RU" dirty="0"/>
              <a:t> </a:t>
            </a:r>
            <a:r>
              <a:rPr lang="ru-RU" altLang="ru-RU" dirty="0"/>
              <a:t>– упорядоченный список идентификаторов кортежей (</a:t>
            </a:r>
            <a:r>
              <a:rPr lang="ru-RU" altLang="ru-RU" dirty="0" err="1"/>
              <a:t>tid</a:t>
            </a:r>
            <a:r>
              <a:rPr lang="ru-RU" altLang="ru-RU" dirty="0"/>
              <a:t>), включающих значение ключ</a:t>
            </a:r>
            <a:r>
              <a:rPr lang="en-US" altLang="ru-RU" baseline="-25000" dirty="0"/>
              <a:t>r</a:t>
            </a:r>
            <a:r>
              <a:rPr lang="ru-RU" altLang="ru-RU" dirty="0"/>
              <a:t>; </a:t>
            </a:r>
          </a:p>
          <a:p>
            <a:pPr eaLnBrk="1" hangingPunct="1">
              <a:lnSpc>
                <a:spcPct val="11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dirty="0"/>
              <a:t>  листовые страницы связаны одно- или двунаправленным списком </a:t>
            </a:r>
          </a:p>
        </p:txBody>
      </p:sp>
    </p:spTree>
    <p:extLst>
      <p:ext uri="{BB962C8B-B14F-4D97-AF65-F5344CB8AC3E}">
        <p14:creationId xmlns:p14="http://schemas.microsoft.com/office/powerpoint/2010/main" val="99337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1500"/>
              <a:t>Общие принципы организации данных во внешней памяти в </a:t>
            </a:r>
            <a:r>
              <a:rPr lang="en-US" altLang="ru-RU" sz="1500"/>
              <a:t>SQL</a:t>
            </a:r>
            <a:r>
              <a:rPr lang="ru-RU" altLang="ru-RU" sz="1500"/>
              <a:t>-ориентированных СУБД (1)</a:t>
            </a:r>
            <a:r>
              <a:rPr lang="ru-RU" altLang="ru-RU" sz="1600"/>
              <a:t/>
            </a:r>
            <a:br>
              <a:rPr lang="ru-RU" altLang="ru-RU" sz="1600"/>
            </a:br>
            <a:endParaRPr lang="ru-RU" altLang="ru-RU" smtClean="0"/>
          </a:p>
        </p:txBody>
      </p:sp>
      <p:sp>
        <p:nvSpPr>
          <p:cNvPr id="983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600" dirty="0"/>
              <a:t>Обсудим основные подходы к организации данных во внешней памяти, принятые в современных </a:t>
            </a:r>
            <a:r>
              <a:rPr lang="en-US" altLang="ru-RU" sz="2600" dirty="0"/>
              <a:t>SQL</a:t>
            </a:r>
            <a:r>
              <a:rPr lang="ru-RU" altLang="ru-RU" sz="2600" dirty="0"/>
              <a:t>-ориентированных СУБД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 dirty="0"/>
              <a:t>В большинстве случаев они основаны на идеях, заложенных в </a:t>
            </a:r>
            <a:r>
              <a:rPr lang="en-US" altLang="ru-RU" sz="2600" dirty="0"/>
              <a:t>System R</a:t>
            </a:r>
            <a:r>
              <a:rPr lang="ru-RU" altLang="ru-RU" sz="2600" dirty="0"/>
              <a:t>, хотя, конечно, в любой развитой системе имеются собственные приемы, которые здесь обсуждаться не </a:t>
            </a:r>
            <a:r>
              <a:rPr lang="ru-RU" altLang="ru-RU" sz="2600" dirty="0"/>
              <a:t>будут</a:t>
            </a:r>
            <a:endParaRPr lang="en-US" altLang="ru-RU" sz="2600" dirty="0"/>
          </a:p>
          <a:p>
            <a:pPr>
              <a:lnSpc>
                <a:spcPct val="80000"/>
              </a:lnSpc>
            </a:pPr>
            <a:r>
              <a:rPr lang="en-US" altLang="ru-RU" sz="2600" dirty="0">
                <a:hlinkClick r:id="rId3"/>
              </a:rPr>
              <a:t>http://www.mcjones.org/System_R</a:t>
            </a:r>
            <a:r>
              <a:rPr lang="en-US" altLang="ru-RU" sz="2600" dirty="0">
                <a:hlinkClick r:id="rId3"/>
              </a:rPr>
              <a:t>/</a:t>
            </a:r>
            <a:r>
              <a:rPr lang="en-US" altLang="ru-RU" sz="2600" dirty="0"/>
              <a:t> </a:t>
            </a:r>
            <a:endParaRPr lang="ru-RU" altLang="ru-RU" sz="2600" dirty="0"/>
          </a:p>
          <a:p>
            <a:pPr eaLnBrk="1" hangingPunct="1">
              <a:lnSpc>
                <a:spcPct val="80000"/>
              </a:lnSpc>
            </a:pPr>
            <a:r>
              <a:rPr lang="en-US" altLang="ru-RU" sz="2600" dirty="0"/>
              <a:t>SQL</a:t>
            </a:r>
            <a:r>
              <a:rPr lang="ru-RU" altLang="ru-RU" sz="2600" dirty="0"/>
              <a:t>-ориентированные СУБД обладают рядом особенностей, влияющих на организацию внешней памяти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 dirty="0"/>
              <a:t>Наиболее важными являются следующие особенности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7EF994-E9C4-4061-91B2-B1B9FC324DC0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81833-8A8A-4417-B121-09746CE6A6FB}" type="slidenum">
              <a:rPr lang="ru-RU" altLang="en-US"/>
              <a:pPr>
                <a:defRPr/>
              </a:pPr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1147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(6)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(3)</a:t>
            </a:r>
          </a:p>
        </p:txBody>
      </p:sp>
      <p:sp>
        <p:nvSpPr>
          <p:cNvPr id="1157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Поиск в B+-дереве – это прохождение от корня к листу в соответствии с заданным значением ключа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Заметим, что поскольку B+-деревья являются сильно ветвистыми и сбалансированными,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для выполнения поиска по любому значению ключа потребуется одно и то же (и обычно небольшое) число обменов с внешней памятью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Более точно, в сбалансированном дереве, где длины всех путей от корня к листу одни и те же, если во внутренней странице помещается n ключей, то при хранении m записей требуется дерево глубиной log</a:t>
            </a:r>
            <a:r>
              <a:rPr lang="ru-RU" altLang="ru-RU" sz="2100" baseline="-25000"/>
              <a:t>n</a:t>
            </a:r>
            <a:r>
              <a:rPr lang="ru-RU" altLang="ru-RU" sz="2100"/>
              <a:t>(m)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Если n достаточно велико (обычный случай), то глубина дерева невелика, и производится быстрый поиск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ADDA8-1D8F-4463-990F-FA357D8F0B99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4D57-14AC-4F3A-A2F9-8858EAECD297}" type="slidenum">
              <a:rPr lang="ru-RU" altLang="en-US"/>
              <a:pPr>
                <a:defRPr/>
              </a:pPr>
              <a:t>20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836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(7)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(4)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/>
              <a:t>Основной «изюминкой» B+-деревьев является автоматическое поддержание свойства сбалансированности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Рассмотрим, как это делается при выполнении операций занесения и удаления записей.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При занесение новой записи выполняются следующие действия</a:t>
            </a:r>
            <a:endParaRPr lang="ru-RU" altLang="ru-RU" sz="190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Поиск листовой страницы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Фактически, производится обычный поиск по ключу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Если в B+-дереве не содержится ключ с заданным значением, то будет получен номер страницы, в которой ему надлежит содержаться, и соответствующие координаты внутри страницы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Помещение записи на место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Естественно, что вся работа производится в буферах оперативной памяти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Листовая страница, в которую требуется занести запись, считывается в буфер, и в нем выполняется операция вставки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Размер буфера должен превышать размер страницы внешней памяти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CBDFF0-F0FC-4CC7-B44C-0C99418FE343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A0ABF-0703-4CD1-90E9-A102CFC8AA4D}" type="slidenum">
              <a:rPr lang="ru-RU" altLang="en-US"/>
              <a:pPr>
                <a:defRPr/>
              </a:pPr>
              <a:t>21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1354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(8)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(5)</a:t>
            </a:r>
          </a:p>
        </p:txBody>
      </p:sp>
      <p:sp>
        <p:nvSpPr>
          <p:cNvPr id="1177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Если после выполнения вставки новой записи размер используемой части буфера не превосходит размера страницы, то</a:t>
            </a:r>
            <a:r>
              <a:rPr lang="ru-RU" altLang="ru-RU" sz="1700"/>
              <a:t>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на этом выполнение операции занесения записи заканчивается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Буфер может быть немедленно вытолкнут во внешнюю память, или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временно сохранен в основной памяти в зависимости от политики управления буферами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Если же возникло переполнение буфера (т.е. размер его используемой части превосходит размер страницы), то</a:t>
            </a:r>
            <a:r>
              <a:rPr lang="ru-RU" altLang="ru-RU" sz="1700"/>
              <a:t>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выполняется расщепление страницы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Для этого запрашивается новая страница внешней памяти,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используемая часть буфера разбивается, грубо говоря, пополам (так, чтобы вторая половина также начиналась с ключа), и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вторая половина записывается во вновь выделенную страницу, а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в старой странице модифицируется значение размера свободной памяти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Естественно, модифицируются ссылки по списку листовых страниц</a:t>
            </a:r>
            <a:r>
              <a:rPr lang="ru-RU" altLang="ru-RU" sz="1500"/>
              <a:t>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119D5B-57B4-48E0-9C4F-E7920471F97E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72856-74BB-402C-8A44-9C97F70134CD}" type="slidenum">
              <a:rPr lang="ru-RU" altLang="en-US"/>
              <a:pPr>
                <a:defRPr/>
              </a:pPr>
              <a:t>22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076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(9)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(6)</a:t>
            </a:r>
          </a:p>
        </p:txBody>
      </p:sp>
      <p:sp>
        <p:nvSpPr>
          <p:cNvPr id="11879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Чтобы обеспечить доступ от корня дерева к заново заведенной странице, необходимо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соответствующим образом модифицировать внутреннюю страницу, являющуюся предком ранее существовавшей листовой страницы, </a:t>
            </a:r>
          </a:p>
          <a:p>
            <a:pPr lvl="3" eaLnBrk="1" hangingPunct="1">
              <a:lnSpc>
                <a:spcPct val="80000"/>
              </a:lnSpc>
              <a:buFontTx/>
              <a:buChar char="o"/>
            </a:pPr>
            <a:r>
              <a:rPr lang="ru-RU" altLang="ru-RU" sz="1600"/>
              <a:t>т.е. вставить в нее соответствующее значение ключа и ссылку на новую страницу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При выполнении этого действия может снова произойти переполнение теперь уже внутренней страницы, и она будет расщеплена на две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В результате потребуется вставить значение ключа и ссылку на новую страницу во внутреннюю страницу-предка выше по иерархии и т.д.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Предельным случаем является переполнение корневой страницы B+-дерева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В этом случае она тоже расщепляется на две, и заводится новая корневая страница дерева, т.е. его глубина увеличивается на единицу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D39C68-0FF6-4F6A-A7EF-ECAFA7C37C06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042-2E63-4062-90FD-C0C17DE37760}" type="slidenum">
              <a:rPr lang="ru-RU" altLang="en-US"/>
              <a:pPr>
                <a:defRPr/>
              </a:pPr>
              <a:t>23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621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(10)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(7)</a:t>
            </a:r>
          </a:p>
        </p:txBody>
      </p:sp>
      <p:sp>
        <p:nvSpPr>
          <p:cNvPr id="1198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600"/>
              <a:t>При удалении записи выполняются следующие действия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Поиск записи по ключу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/>
              <a:t>Если запись не найдена, то, значит, удалять ничего не нужно.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Реальное удаление записи в буфере, в который прочитана соответствующая листовая страница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Если после выполнения этой подоперации размер занятой в буфере области оказывается таковым, что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/>
              <a:t>его сумма с размером занятой области в листовых страницах, являющихся левым или правым братом данной страницы, больше, чем размер страницы,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/>
              <a:t>	операция завершается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BA3936-89CF-4CD8-B189-72764F2AA322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DA587-3FA2-4F14-8647-4FC86DECAC2D}" type="slidenum">
              <a:rPr lang="ru-RU" altLang="en-US"/>
              <a:pPr>
                <a:defRPr/>
              </a:pPr>
              <a:t>24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199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(11)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(8)</a:t>
            </a:r>
          </a:p>
        </p:txBody>
      </p:sp>
      <p:sp>
        <p:nvSpPr>
          <p:cNvPr id="12083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Иначе производится слияние с правым или левым братом,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/>
              <a:t>т.е. в буфере производится новый образ страницы, содержащей общую информацию из данной страницы и ее левого или правого брата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/>
              <a:t>Ставшая ненужной листовая страница заносится в список свободных страниц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/>
              <a:t>Соответствующим образом корректируется список листовых страниц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Чтобы устранить возможность доступа от корня к освобожденной странице, нужно удалить соответствующее значение ключа и ссылку на освобожденную страницу из внутренней страницы – ее предка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/>
              <a:t>При этом может возникнуть потребность в слиянии этой страницы с ее левым или правыми братьями и т.д.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338CA3-F406-4FD0-9382-BDD585697465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81D8E-48F7-4560-AB5C-24AF0272F2D9}" type="slidenum">
              <a:rPr lang="ru-RU" altLang="en-US"/>
              <a:pPr>
                <a:defRPr/>
              </a:pPr>
              <a:t>25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70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(12)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(9)</a:t>
            </a:r>
          </a:p>
        </p:txBody>
      </p:sp>
      <p:sp>
        <p:nvSpPr>
          <p:cNvPr id="1218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Предельным случаем является полное опустошение корневой страницы дерева, которое возможно после слияния последних двух потомков корня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mtClean="0"/>
              <a:t>В этом случае корневая страница освобождается, а глубина дерева уменьшается на единицу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Как видно, при выполнении операций вставки и удаления свойство сбалансированности B+-дерева сохраняется, а внешняя память расходуется достаточно экономно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EF0171-BC2F-4597-BCE8-2C7657D11E34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F89F1-A660-4795-A66F-95BB6A9289D4}" type="slidenum">
              <a:rPr lang="ru-RU" altLang="en-US"/>
              <a:pPr>
                <a:defRPr/>
              </a:pPr>
              <a:t>26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922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(13)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(10)</a:t>
            </a:r>
          </a:p>
        </p:txBody>
      </p:sp>
      <p:sp>
        <p:nvSpPr>
          <p:cNvPr id="1228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100"/>
              <a:t>Проблемой является то, что при выполнении операций модификации слишком часто могут возникать расщепления и слияния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Чтобы добиться эффективного использования внешней памяти с минимизацией числа расщеплений и слияний, применяются более сложные приемы, в том числе: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упреждающие расщепления,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т.е. расщепления страницы не при ее переполнении, а несколько раньше, когда степень заполненности страницы достигает некоторого уровня;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переливания,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т.е. поддержание равновесного заполнения соседних страниц;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слияния 3-в-2,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т.е. порождение двух листовых страниц на основе содержимого трех соседних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091D9D-4E97-4D15-8E8A-B5928F174588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35518-1CF7-496F-937F-9F96BBD86093}" type="slidenum">
              <a:rPr lang="ru-RU" altLang="en-US"/>
              <a:pPr>
                <a:defRPr/>
              </a:pPr>
              <a:t>27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1695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b="1" dirty="0"/>
              <a:t>Индексы </a:t>
            </a:r>
            <a:r>
              <a:rPr lang="ru-RU" altLang="ru-RU" sz="2400" b="1" dirty="0"/>
              <a:t>(14) </a:t>
            </a:r>
            <a:r>
              <a:rPr lang="en-US" altLang="ru-RU" sz="2400" b="1" dirty="0"/>
              <a:t>B</a:t>
            </a:r>
            <a:r>
              <a:rPr lang="ru-RU" altLang="ru-RU" sz="2400" b="1" dirty="0"/>
              <a:t>+-деревья (11)</a:t>
            </a:r>
          </a:p>
        </p:txBody>
      </p:sp>
      <p:sp>
        <p:nvSpPr>
          <p:cNvPr id="1239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600" dirty="0"/>
              <a:t>Следует заметить, что при организации мультидоступа к B+-деревьям, характерного при их использовании в СУБД, приходится решать ряд нетривиальных проблем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dirty="0"/>
              <a:t>Конечно, грубые решения очевидны, например, возможен монопольный захват B+-дерева (т.е. его корневого блока) на все выполнение операции модификации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dirty="0"/>
              <a:t>Но существуют и более тонкие решения, рассмотрение которых выходит за пределы материала этой лекции </a:t>
            </a:r>
            <a:endParaRPr lang="ru-RU" altLang="ru-RU" sz="2600" dirty="0"/>
          </a:p>
          <a:p>
            <a:r>
              <a:rPr lang="en-US" sz="2400" dirty="0"/>
              <a:t>Goetz </a:t>
            </a:r>
            <a:r>
              <a:rPr lang="en-US" sz="2400" dirty="0" err="1"/>
              <a:t>Graefe</a:t>
            </a:r>
            <a:r>
              <a:rPr lang="en-US" sz="2400" dirty="0"/>
              <a:t>, </a:t>
            </a:r>
            <a:r>
              <a:rPr lang="en-US" sz="2400" i="1" dirty="0"/>
              <a:t>A survey of B-tree locking techniques</a:t>
            </a:r>
            <a:r>
              <a:rPr lang="en-US" sz="2400" dirty="0"/>
              <a:t>, ACM Transactions on Database Systems (TODS), v.35 n.3, p.1-26, July </a:t>
            </a:r>
            <a:r>
              <a:rPr lang="en-US" sz="2400" dirty="0"/>
              <a:t>2010</a:t>
            </a:r>
            <a:endParaRPr lang="ru-RU" sz="2400" dirty="0"/>
          </a:p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>
                <a:hlinkClick r:id="rId2"/>
              </a:rPr>
              <a:t>15721.courses.cs.cmu.edu/spring2016/papers/a16-graefe.pdf</a:t>
            </a:r>
            <a:r>
              <a:rPr lang="ru-RU" sz="2400" dirty="0"/>
              <a:t> </a:t>
            </a:r>
          </a:p>
          <a:p>
            <a:endParaRPr lang="ru-RU" altLang="ru-RU" sz="2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81A21F-3560-44B5-921D-0FC863D3CBA2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AFC66-3EFD-4170-A261-988B62C2583E}" type="slidenum">
              <a:rPr lang="ru-RU" altLang="en-US"/>
              <a:pPr>
                <a:defRPr/>
              </a:pPr>
              <a:t>28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695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/>
              <a:t>Интерфейс </a:t>
            </a:r>
            <a:r>
              <a:rPr lang="ru-RU" altLang="ru-RU" sz="2400" b="1" dirty="0"/>
              <a:t>RSS (1) 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Описываемый интерфейс RSS не соответствует в точности ни одной из публикаций, посвященных </a:t>
            </a:r>
            <a:r>
              <a:rPr lang="en-US" altLang="ru-RU" sz="2100"/>
              <a:t>System R</a:t>
            </a:r>
            <a:r>
              <a:rPr lang="ru-RU" altLang="ru-RU" sz="2100"/>
              <a:t>, а является скорее некоторой компиляцией, согласующейся с завершающими публикациями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На уровне RSS отсутствует именование объектов базы данных, употребляемое на уровне SQL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Вместо имен объектов используются их уникальные идентификаторы, являющиеся прямыми или косвенными адресами внутренних описателей объектов на внешней памяти для постоянных объектов или в основной памяти для временных объектов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Замена имен объектов базы данных на их идентификаторы производится компилятором </a:t>
            </a:r>
            <a:r>
              <a:rPr lang="en-US" altLang="ru-RU" sz="2000"/>
              <a:t>SQL</a:t>
            </a:r>
            <a:r>
              <a:rPr lang="ru-RU" altLang="ru-RU" sz="2000"/>
              <a:t> на основе информации, черпаемой им из системных таблиц-каталогов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DB0C16-05A8-4487-B489-B0D1E8EEE531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F2F1C-D422-48C0-820D-85F1298A2FBB}" type="slidenum">
              <a:rPr lang="ru-RU" altLang="en-US"/>
              <a:pPr>
                <a:defRPr/>
              </a:pPr>
              <a:t>29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3993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1500"/>
              <a:t>Общие принципы организации данных во внешней памяти в </a:t>
            </a:r>
            <a:r>
              <a:rPr lang="en-US" altLang="ru-RU" sz="1500"/>
              <a:t>SQL</a:t>
            </a:r>
            <a:r>
              <a:rPr lang="ru-RU" altLang="ru-RU" sz="1500"/>
              <a:t>-ориентированных СУБД (2)</a:t>
            </a:r>
            <a:r>
              <a:rPr lang="ru-RU" altLang="ru-RU" sz="1600"/>
              <a:t/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993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Наличие двух уровней системы:</a:t>
            </a:r>
            <a:r>
              <a:rPr lang="ru-RU" altLang="ru-RU" sz="1700" dirty="0"/>
              <a:t>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700" dirty="0"/>
              <a:t>уровня непосредственного управления данными во внешней памяти</a:t>
            </a:r>
            <a:r>
              <a:rPr lang="ru-RU" altLang="ru-RU" sz="1500" dirty="0"/>
              <a:t> </a:t>
            </a:r>
          </a:p>
          <a:p>
            <a:pPr lvl="3" eaLnBrk="1" hangingPunct="1">
              <a:lnSpc>
                <a:spcPct val="80000"/>
              </a:lnSpc>
              <a:buFontTx/>
              <a:buChar char="o"/>
            </a:pPr>
            <a:r>
              <a:rPr lang="ru-RU" altLang="ru-RU" sz="1400" dirty="0"/>
              <a:t>а также обычно управления буферами оперативной памяти,</a:t>
            </a:r>
          </a:p>
          <a:p>
            <a:pPr lvl="3" eaLnBrk="1" hangingPunct="1">
              <a:lnSpc>
                <a:spcPct val="80000"/>
              </a:lnSpc>
              <a:buFontTx/>
              <a:buChar char="o"/>
            </a:pPr>
            <a:r>
              <a:rPr lang="ru-RU" altLang="ru-RU" sz="1400" dirty="0"/>
              <a:t>управления транзакциями и </a:t>
            </a:r>
          </a:p>
          <a:p>
            <a:pPr lvl="3" eaLnBrk="1" hangingPunct="1">
              <a:lnSpc>
                <a:spcPct val="80000"/>
              </a:lnSpc>
              <a:buFontTx/>
              <a:buChar char="o"/>
            </a:pPr>
            <a:r>
              <a:rPr lang="ru-RU" altLang="ru-RU" sz="1400" dirty="0"/>
              <a:t>журнализацией изменений БД и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700" dirty="0"/>
              <a:t>языкового уровня </a:t>
            </a:r>
            <a:r>
              <a:rPr lang="ru-RU" altLang="ru-RU" sz="1700" dirty="0" err="1"/>
              <a:t>уровня</a:t>
            </a:r>
            <a:r>
              <a:rPr lang="ru-RU" altLang="ru-RU" sz="1700" dirty="0"/>
              <a:t>, реализующего язык SQL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700" dirty="0"/>
              <a:t>При такой организации подсистема нижнего уровня должна поддерживать во внешней памяти набор базовых структур, конкретная интерпретация которых входит в число функций подсистемы верхнего уровня.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Поддержка таблиц-каталогов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700" dirty="0"/>
              <a:t>Информация, связанная с именованием объектов базы данных и их конкретными свойствами</a:t>
            </a:r>
            <a:r>
              <a:rPr lang="ru-RU" altLang="ru-RU" sz="1500" dirty="0"/>
              <a:t> </a:t>
            </a:r>
          </a:p>
          <a:p>
            <a:pPr lvl="3" eaLnBrk="1" hangingPunct="1">
              <a:lnSpc>
                <a:spcPct val="80000"/>
              </a:lnSpc>
              <a:buFontTx/>
              <a:buChar char="o"/>
            </a:pPr>
            <a:r>
              <a:rPr lang="ru-RU" altLang="ru-RU" sz="1400" dirty="0"/>
              <a:t>например, структура ключа индекса</a:t>
            </a: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dirty="0"/>
              <a:t>поддерживается подсистемой языкового уровня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700" dirty="0"/>
              <a:t>С точки зрения структур внешней памяти таблица-каталог ничем не отличается от обычной таблицы базы данных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3F75C9-2FBE-4E4B-B26A-B9599AAEAF53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774F7-BA2E-417C-88FE-6BBE145B81B5}" type="slidenum">
              <a:rPr lang="ru-RU" altLang="en-US"/>
              <a:pPr>
                <a:defRPr/>
              </a:pPr>
              <a:t>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2531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(2)  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Можно выделить следующие группы операций: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операции сканирования таблиц и списков;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операции создания и уничтожения постоянных и временных объектов базы данных;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операции модификации таблиц и списков;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операция добавления поля к таблицы;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операции управления прохождением транзакций;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операция явной синхронизации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AEDFC2-C542-459D-8ADA-3D2BFBEF863F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7665CD-4A03-4B62-BDEE-2FB58134C939}" type="slidenum">
              <a:rPr lang="ru-RU" altLang="en-US"/>
              <a:pPr>
                <a:defRPr/>
              </a:pPr>
              <a:t>30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60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(3) 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100" b="1"/>
              <a:t>Операции сканирования таблиц и списков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Операции группы сканирования позволяют последовательно, в порядке, определяемом типом сканирования, прочитать кортежи таблицы или списка, удовлетворяющие требуемым условиям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Группа включает операции OPEN, NEXT и CLOSE, означающие, соответственно,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начало сканирования,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требование чтения следующего кортежа, удовлетворяющего условиям, и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конец сканирования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Для таблицы возможны два режима сканирования: прямое сканирование и сканирование через индекс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5229B7-8AA1-44ED-ADFD-911FDFF8C250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51F5F-B17F-49E4-9E4F-9C71262C7BFC}" type="slidenum">
              <a:rPr lang="ru-RU" altLang="en-US"/>
              <a:pPr>
                <a:defRPr/>
              </a:pPr>
              <a:t>31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9128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(4) 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При прямом сканировании единственным параметром операции OPEN является идентификатор таблицы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включающий и идентификатор сегмента, в котором эта таблица хранится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По причине того, что в System R допускается размещение в одной странице данных кортежей нескольких таблиц, прямое сканирование предполагает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последовательный просмотр всех страниц сегмента с выделением в них кортежей, входящих в данную таблицу;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это очень дорогой способ сканирования таблицы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При этом порядок выборки кортежей определяется их физическим размещением в страницах сегмента, т.е. предопределен системой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F20B9-FE72-48A6-BA87-7D94EADFEFEF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56652-E85A-46F5-A714-7B7C75397766}" type="slidenum">
              <a:rPr lang="ru-RU" altLang="en-US"/>
              <a:pPr>
                <a:defRPr/>
              </a:pPr>
              <a:t>32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4960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(5) 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100"/>
              <a:t>При начале сканирования таблицы через индекс в число параметров операции OPEN входит идентификатор какого-либо индекса, определенного ранее на полях этой таблицы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Кроме того, можно указать диапазон сканирования в терминах значений поля (полей), составляющего ключ индекса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При открытии сканирования через индекс производится начальная установка указателя сканирования в позицию листа B-дерева индекса, соответствующую левой границе заданного диапазона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Процесс сканирования состоит в последовательном продвижении по листовым вершинам индекса до достижения правой границы диапазона сканирования с выборкой идентификаторов кортежей и чтением соответствующих кортежей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19247-3070-4654-AD78-AE716C71F1E2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F6527-FA56-43F0-B783-D50D7C6C7397}" type="slidenum">
              <a:rPr lang="ru-RU" altLang="en-US"/>
              <a:pPr>
                <a:defRPr/>
              </a:pPr>
              <a:t>33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389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(6) 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600"/>
              <a:t>Легко видеть, что в худшем случае может потребоваться столько чтений страниц данных из внешней памяти, сколько идентификаторов кортежей было встречено, т.е.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200"/>
              <a:t>эффективность сканирования по индексу определяется «широтой» заданного диапазона сканирования</a:t>
            </a:r>
          </a:p>
          <a:p>
            <a:pPr eaLnBrk="1" hangingPunct="1"/>
            <a:r>
              <a:rPr lang="ru-RU" altLang="ru-RU" sz="2600"/>
              <a:t>При этом, конечно, имеется то преимущество, что порядок сканирования соответствует порядку возрастания или убывания значений ключа индекса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FEB4C1-1588-451B-B080-5D445FCA7DA0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8274D-4EAB-41FA-AD36-FED0E6F463CC}" type="slidenum">
              <a:rPr lang="ru-RU" altLang="en-US"/>
              <a:pPr>
                <a:defRPr/>
              </a:pPr>
              <a:t>34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7444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(7) 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Наконец, при сканировании списка, как и при прямом сканировании таблицы, единственным параметром операции OPEN является идентификатор списка, но,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mtClean="0"/>
              <a:t>в отличие от прямого сканирования таблицы это сканирование максимально эффективно: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mtClean="0"/>
              <a:t>читаются только страницы, содержащие кортежи из данного списка, и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mtClean="0"/>
              <a:t>порядок сканирования совпадает с порядком занесения кортежей в список или порядком списка, если он упорядочен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BCC408-9818-4DC2-A359-C492C2EF5871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5C0B1-AF53-469D-8BBA-9E377B8DC92A}" type="slidenum">
              <a:rPr lang="ru-RU" altLang="en-US"/>
              <a:pPr>
                <a:defRPr/>
              </a:pPr>
              <a:t>35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623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(8) 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Наконец, при сканировании списка, как и при прямом сканировании таблицы, единственным параметром операции OPEN является идентификатор списка, но,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отличие от прямого сканирования таблицы это сканирование максимально эффективно: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читаются только страницы, содержащие кортежи из данного списка, и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порядок сканирования совпадает с порядком занесения кортежей в список или порядком списка, если он упорядочен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В результате успешного выполнения операции открытия сканирования вырабатывается и возвращается идентификатор сканирования, который используется в качестве аргумента других операций этой группы 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3C5EC-13F1-44AA-B574-4C256C0ADF82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6AEB1-4A22-46C2-ADC2-50D868738090}" type="slidenum">
              <a:rPr lang="ru-RU" altLang="en-US"/>
              <a:pPr>
                <a:defRPr/>
              </a:pPr>
              <a:t>36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222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(9) 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/>
              <a:t>Операция NEXT выполняет чтение следующего кортежа указанного сканирования, удовлетворяющего условию данной операции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Условие представляет собой дизъюнктивную нормальную форму простых условий, накладываемых на значения указанных полей таблицы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Простое условие – это условие вида номер-поля op константа, где op – операция сравнения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&lt;, &lt;=, &gt;, &gt;=, =, !=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Общее условие является параметром операции NEXT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C557DC-C130-43BD-BB74-B52DD8A90DB0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B2CCB7-6693-4B5A-A40E-1909C1245096}" type="slidenum">
              <a:rPr lang="ru-RU" altLang="en-US"/>
              <a:pPr>
                <a:defRPr/>
              </a:pPr>
              <a:t>37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7735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(10) 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100"/>
              <a:t>Семантика операции NEXT следующая: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начиная с текущей позиции сканирования выбираются кортежи таблицы в порядке, определяемом типом сканирования, до тех пор, пока не встретится кортеж, значения полей которого удовлетворяют указанному условию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Этот кортеж и является результатом операции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Если при выборке кортежа достигается правая граница диапазона сканирования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правая граница значения ключа при сканировании через индексу или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последний кортеж таблицы или списка при прямом сканировании, то вырабатывается особый признак результата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После этого единственным разумным действием является закрытие сканирования – операция CLOSE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A1976-EE0F-4AAC-90C9-DC81BF5CD81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B441-20E7-40DD-A63E-E1BFA8E3D4FE}" type="slidenum">
              <a:rPr lang="ru-RU" altLang="en-US"/>
              <a:pPr>
                <a:defRPr/>
              </a:pPr>
              <a:t>38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378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(11) 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600"/>
              <a:t>Операция CLOSE может быть выполнена в данной транзакции по отношению к любому ранее открытому сканированию независимо от его состояния,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т.е. независимо от того, достигнута ли при сканировании правая граница диапазона сканирования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Параметром операции является идентификатор сканирования, и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ее выполнение приводит к тому, что этот идентификатор становится недействительным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и, соответственно, уничтожаются служебные структуры памяти RSS, относящиеся к данному сканированию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AE29AA-4AFB-4DD7-AAAC-5FB430EDD710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F5593-DC01-4889-BE8C-69F514BBFDF6}" type="slidenum">
              <a:rPr lang="ru-RU" altLang="en-US"/>
              <a:pPr>
                <a:defRPr/>
              </a:pPr>
              <a:t>39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6548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1500"/>
              <a:t>Общие принципы организации данных во внешней памяти в </a:t>
            </a:r>
            <a:r>
              <a:rPr lang="en-US" altLang="ru-RU" sz="1500"/>
              <a:t>SQL</a:t>
            </a:r>
            <a:r>
              <a:rPr lang="ru-RU" altLang="ru-RU" sz="1500"/>
              <a:t>-ориентированных СУБД (3)</a:t>
            </a:r>
            <a:r>
              <a:rPr lang="ru-RU" altLang="ru-RU" sz="1600"/>
              <a:t/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0035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Регулярность структур данных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Поскольку основным объектом модели данных </a:t>
            </a:r>
            <a:r>
              <a:rPr lang="en-US" altLang="ru-RU" sz="1800" dirty="0"/>
              <a:t>SQL </a:t>
            </a:r>
            <a:r>
              <a:rPr lang="ru-RU" altLang="ru-RU" sz="1800" dirty="0"/>
              <a:t>является плоская таблица, основной набор объектов внешней памяти может иметь очень простую регулярную структуру.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Необходимость обеспечения возможности эффективного выполнения операторов языкового уровня </a:t>
            </a:r>
          </a:p>
          <a:p>
            <a:pPr lvl="3" eaLnBrk="1" hangingPunct="1">
              <a:lnSpc>
                <a:spcPct val="90000"/>
              </a:lnSpc>
              <a:buFontTx/>
              <a:buChar char="o"/>
            </a:pPr>
            <a:r>
              <a:rPr lang="ru-RU" altLang="ru-RU" sz="1600" dirty="0"/>
              <a:t>как над одной таблицей (простые селекция и проекция), </a:t>
            </a:r>
          </a:p>
          <a:p>
            <a:pPr lvl="3" eaLnBrk="1" hangingPunct="1">
              <a:lnSpc>
                <a:spcPct val="90000"/>
              </a:lnSpc>
              <a:buFontTx/>
              <a:buChar char="o"/>
            </a:pPr>
            <a:r>
              <a:rPr lang="ru-RU" altLang="ru-RU" sz="1600" dirty="0"/>
              <a:t>так и над несколькими таблицами </a:t>
            </a:r>
          </a:p>
          <a:p>
            <a:pPr lvl="4" eaLnBrk="1" hangingPunct="1">
              <a:lnSpc>
                <a:spcPct val="90000"/>
              </a:lnSpc>
              <a:buFontTx/>
              <a:buChar char="•"/>
            </a:pPr>
            <a:r>
              <a:rPr lang="ru-RU" altLang="ru-RU" sz="1600" dirty="0"/>
              <a:t>наиболее распространено и трудоемко соединение нескольких таблиц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Для этого во внешней памяти должны поддерживаться дополнительные «управляющие» структуры – индексы.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Наконец, для выполнения требования надежного хранения баз данных необходимо поддерживать избыточность хранения данных,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что обычно реализуется в виде журнала изменений базы данных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0339F-6050-425F-91F1-ABCFB70388C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F3C56-EB81-4A6D-810C-B91DE36CB58C}" type="slidenum">
              <a:rPr lang="ru-RU" altLang="en-US"/>
              <a:pPr>
                <a:defRPr/>
              </a:pPr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120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(12) 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b="1"/>
              <a:t>Операции создания и уничтожения постоянных и временных объектов базы данных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Группа операций создания и уничтожения постоянных и временных объектов базы данных включает операции создания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таблиц (CREATE TABLE),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списков (CREATE LIST),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индексов (CREATE IMAGE)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и уничтожения любого из подобных объектов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(DROP TABLE, DROP LIST и DROP IMAGE)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Входным параметром операций создания таблиц и списков является спецификатор структуры объекта,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т.е. число полей объекта и спецификаторы их типов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F68A3-EB1B-4E17-ABCA-D500E9202E98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58BB1-AC90-47CA-823C-04DF622D5DDB}" type="slidenum">
              <a:rPr lang="ru-RU" altLang="en-US"/>
              <a:pPr>
                <a:defRPr/>
              </a:pPr>
              <a:t>40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518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(13) 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/>
              <a:t>Кроме того, при спецификации полей таблицы указывается разрешение или запрещение наличия неопределенных значений полей в кортежах этой таблицы или списка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Неопределенные значения кодируются специальным образом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Любая операция сравнения константы данного типа с неопределенным значением по определению вырабатывает значение </a:t>
            </a:r>
            <a:r>
              <a:rPr lang="en-US" altLang="ru-RU" sz="2600" i="1"/>
              <a:t>false</a:t>
            </a:r>
            <a:r>
              <a:rPr lang="ru-RU" altLang="ru-RU" sz="2600"/>
              <a:t>, кроме операции сравнения на совпадение со специальной литеральной константой NULL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A2CBE-61CC-4BD6-B66B-6C33E1AD8CF0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78AE4-B268-4BE9-A8EE-ED8DC2368F4B}" type="slidenum">
              <a:rPr lang="ru-RU" altLang="en-US"/>
              <a:pPr>
                <a:defRPr/>
              </a:pPr>
              <a:t>41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155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(14) 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600"/>
              <a:t>В результате выполнения этих операций заводится описатель в служебной таблице описателей таблиц или основной памяти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200"/>
              <a:t>в зависимости от того, создается ли постоянный объект или временный, </a:t>
            </a:r>
          </a:p>
          <a:p>
            <a:pPr eaLnBrk="1" hangingPunct="1"/>
            <a:r>
              <a:rPr lang="ru-RU" altLang="ru-RU" sz="2600"/>
              <a:t>и вырабатывается идентификатор объекта, который служит входным параметром других операций, относящихся к соответствующему объекту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z="2200"/>
              <a:t>в частности, параметром операции OPEN при открытии сканирования объекта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E765D4-78A9-467A-9149-E76BC0ABE226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6491E-F878-4E13-B8E4-1A17F3D82599}" type="slidenum">
              <a:rPr lang="ru-RU" altLang="en-US"/>
              <a:pPr>
                <a:defRPr/>
              </a:pPr>
              <a:t>42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9033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/>
              <a:t>Интерфейс RSS (15)  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/>
              <a:t>Входными параметрами операции CREATE IMAGE являются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идентификатор таблицы, для которой создается индекс,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список номеров полей, значения которых составляют ключ индекса, 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признаки упорядочения по возрастанию или убыванию для всех полей, составляющих ключ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Кроме того, может быть указан признак уникальности индекса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т.е. запрещения наличия в данном индексе ключей-дубликатов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Если операция выполняется по отношению к пустой в этот момент таблице, то выполнение операции такое же простое, как и для операций создания таблиц и списков:</a:t>
            </a:r>
            <a:r>
              <a:rPr lang="ru-RU" altLang="ru-RU" sz="1900"/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создается описатель в служебной таблице описателей индексов и возвращается идентификатор индекса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который, в частности, используется в качестве аргумента операции открытия сканирования таблицы через индекс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836320-1AE9-400D-A320-BB2C11313E3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0E308-AC80-4D67-ADB8-917C916DA0E1}" type="slidenum">
              <a:rPr lang="ru-RU" altLang="en-US"/>
              <a:pPr>
                <a:defRPr/>
              </a:pPr>
              <a:t>43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8789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dirty="0"/>
              <a:t/>
            </a:r>
            <a:br>
              <a:rPr lang="ru-RU" altLang="ru-RU" sz="2400" dirty="0"/>
            </a:br>
            <a:r>
              <a:rPr lang="ru-RU" altLang="ru-RU" sz="2700" b="1" dirty="0"/>
              <a:t>Интерфейс RSS (16) 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900"/>
              <a:t>Если же к моменту создания индекса соответствующая таблица не пуста (а это допускается), то операция становится существенно более дорогостоящей,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поскольку при ее выполнении происходит реальное создание B-дерева индекса, что требует, по меньшей мере, одного последовательного просмотра таблицы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При этом, если создаваемый индекс имеет признак уникальности, то это контролируется при создании B-дерева,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и если уникальность нарушается, то операция не выполняется (т.е. индекс не создается)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Из этого следует, что хотя создание индексов в динамике не запрещается, более эффективно создавать все индексы на данной таблице до ее заполнения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Заметим, что создание кластеризованного индекса для непустой таблицы запрещено,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поскольку соответствующую кластеризацию таблицы без ее реструктуризации получить невозможно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AC1A0-3576-439B-9781-0F44E57D6078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7A387-F8E6-4C59-9093-AF7BB1F8DFF8}" type="slidenum">
              <a:rPr lang="ru-RU" altLang="en-US"/>
              <a:pPr>
                <a:defRPr/>
              </a:pPr>
              <a:t>44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442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700" b="1" dirty="0"/>
              <a:t>Интерфейс RSS (17) 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900"/>
              <a:t>Операции DROP TABLE, DROP LIST и DROP IMAGE могут быть выполнены в любой момент независимо от состояния объектов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Выполнение операции приводит к уничтожению соответствующего объекта и, вследствие этого,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недействительности его идентификатора.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Следует отметить, что массовые операции над постоянными объектами (CREATE IMAGE и DROP TABLE) требуют дополнительных накладных расходов в связи с необходимостью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обеспечения возможности откатов транзакции, для чего требуется выполнение массовых обратных действий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Особенно сильно это затрагивает операцию уничтожения непустых таблиц,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поскольку требует журнализации всех кортежей, содержащихся в них к моменту уничтожения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Поэтому, хотя уничтожение непустых таблиц и не запрещено, нужно иметь в виду, что это очень дорогостоящая операция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2273A-7A9A-4F48-9883-B7E4CA234DC2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703CC-F95E-41C2-A06B-959B79F6F5E0}" type="slidenum">
              <a:rPr lang="ru-RU" altLang="en-US"/>
              <a:pPr>
                <a:defRPr/>
              </a:pPr>
              <a:t>45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9215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700" b="1" dirty="0"/>
              <a:t>Интерфейс RSS (18) 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100" b="1"/>
              <a:t>Операции модификации таблиц и списков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Группа операций модификации таблиц и списков включает операции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вставки кортежа в таблицу или список (INSERT),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удаления кортежа из таблицы (DELETE) 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обновления кортежа в таблице (UPDATE)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Параметрами операции вставки кортежа являются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идентификатор таблицы или списка 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набор значений полей кортежа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Среди значений полей могут быть литеральные неопределенные значения NULL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Естественно, при выполнении операции контролируется допустимость неопределенных значений в соответствующих полях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719FA8-8C5B-4C6B-9630-87F430EAA9F1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D8BC1-673E-4272-B324-7C8CBDB750C9}" type="slidenum">
              <a:rPr lang="ru-RU" altLang="en-US"/>
              <a:pPr>
                <a:defRPr/>
              </a:pPr>
              <a:t>46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44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700" b="1" dirty="0"/>
              <a:t>Интерфейс RSS (19) 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600"/>
              <a:t>При занесении кортежа в кластеризованную таблицу поиск места в сегменте под кортеж производится с использованием кластеризованного индекса: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система пытается вставить кортеж в страницу данных, уже содержащую кортежи с теми же или близкими значениями полей кластеризации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При занесении кортежа в некластеризованную таблицу место под кортеж выделяется в первой подходящей странице данных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Наконец, при вставке кортежа в список он помещается в конец списка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F65CB4-AFCE-4786-BB1C-F0E66958E363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6B112-0A90-4906-B37C-ED285A98CC90}" type="slidenum">
              <a:rPr lang="ru-RU" altLang="en-US"/>
              <a:pPr>
                <a:defRPr/>
              </a:pPr>
              <a:t>47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1841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700" b="1" dirty="0"/>
              <a:t>Интерфейс RSS (20) 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/>
              <a:t>При занесении кортежа в таблицу производится коррекция всех индексов, определенных на этой таблице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Реально это выражается во вставке новой записи во все B-деревья индексов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При этом могут произойти переполнения одной или нескольких страниц индекса, что вызовет</a:t>
            </a:r>
            <a:r>
              <a:rPr lang="ru-RU" altLang="ru-RU" sz="1900"/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переливание части записей в соседние страницы или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расщепление страниц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Если индекс определен с атрибутом уникальности, то проверяется соблюдение этого условия, 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если оно нарушено, операция вставки считается невыполненной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Из этого видно, что операция вставки кортежа тем более накладна, чем больше индексов определено для данной таблицы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это относится и к операциям удаления и модификации кортежей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3DB727-19E8-498F-AD11-13E55A577736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FB3F-35CC-4E4E-9463-20D284DE052C}" type="slidenum">
              <a:rPr lang="ru-RU" altLang="en-US"/>
              <a:pPr>
                <a:defRPr/>
              </a:pPr>
              <a:t>48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1419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700" b="1" dirty="0"/>
              <a:t>Интерфейс RSS (21) 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В результате успешного выполнения операции вставки кортежа в таблицу вырабатывается идентификатор нового кортежа, который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выдается в качестве результата операции и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может быть в дальнейшем использован как прямой параметр операций удаления и модификации кортежей таблицы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При занесении кортежа в список значение идентификатора кортежа не вырабатывается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для списков допускается только последовательное сканирование и добавление новых кортежей в конец списка;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над ними нельзя определить индексов, и поэтому косвенная адресация кортежей списков через их идентификаторы не требуется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74A210-60EE-4D89-8172-94F66BB2A269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18BAD-DA24-43FE-B620-945FA1BB1667}" type="slidenum">
              <a:rPr lang="ru-RU" altLang="en-US"/>
              <a:pPr>
                <a:defRPr/>
              </a:pPr>
              <a:t>49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8827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1500"/>
              <a:t>Общие принципы организации данных во внешней памяти в </a:t>
            </a:r>
            <a:r>
              <a:rPr lang="en-US" altLang="ru-RU" sz="1500"/>
              <a:t>SQL</a:t>
            </a:r>
            <a:r>
              <a:rPr lang="ru-RU" altLang="ru-RU" sz="1500"/>
              <a:t>-ориентированных СУБД (4)</a:t>
            </a:r>
            <a:r>
              <a:rPr lang="ru-RU" altLang="ru-RU" sz="1600"/>
              <a:t/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013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100" dirty="0"/>
              <a:t>Соответственно возникают следующие разновидности объектов во внешней памяти базы данных: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строки таблиц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основная часть базы данных, большей частью непосредственно видимая пользователям;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управляющие структуры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индексы, создаваемые по инициативе пользователя (администратора) или верхнего уровня системы из соображений повышения эффективности выполнения запросов и обычно автоматически поддерживаемые нижним уровнем системы;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журнальная информация,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поддерживаемая для удовлетворения потребности в надежном хранении данных;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служебная информация,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поддерживаемая для удовлетворения внутренних потребностей нижнего уровня системы (например, информация о свободной памяти)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B9FCED-69AE-47C6-8A39-5A902AC5FDC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221CD-195D-4C60-B980-D4E5DDF5CAFB}" type="slidenum">
              <a:rPr lang="ru-RU" altLang="en-US"/>
              <a:pPr>
                <a:defRPr/>
              </a:pPr>
              <a:t>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867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700" b="1" dirty="0"/>
              <a:t>Интерфейс RSS (22) 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Операции удаления и модификации кортежей допускаются только для кортежей таблиц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Естественно, что для выполнения этих операций необходимо идентифицировать соответствующий кортеж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В интерфейсе RSS допускаются два способа такой идентификации: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 помощью идентификатора кортежа (явная адресация) и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 использованием идентификатора открытого к этому времени сканирования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Первый вариант возможен, поскольку идентификатор кортежа сообщается как ответный параметр операции занесения кортежа в постоянную таблицу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8A638F-6AF1-4BA3-BA91-E60EA9CD0AEA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20D177-EBD6-487F-ACD9-FF8211D28194}" type="slidenum">
              <a:rPr lang="ru-RU" altLang="en-US"/>
              <a:pPr>
                <a:defRPr/>
              </a:pPr>
              <a:t>50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8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dirty="0"/>
              <a:t/>
            </a:r>
            <a:br>
              <a:rPr lang="ru-RU" altLang="ru-RU" sz="2400" dirty="0"/>
            </a:br>
            <a:r>
              <a:rPr lang="ru-RU" altLang="ru-RU" sz="3000" b="1" dirty="0"/>
              <a:t>Интерфейс RSS (23) </a:t>
            </a:r>
          </a:p>
        </p:txBody>
      </p:sp>
      <p:sp>
        <p:nvSpPr>
          <p:cNvPr id="829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dirty="0"/>
              <a:t>При идентификации кортежа с помощью идентификатора сканирования имеется в виду кортеж, прочитанный с помощью последней операции NEXT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dirty="0"/>
              <a:t>Если при такой идентификации выполняется операция DELETE или операция UPDATE, задевающая порядок сканирования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т.е. сканирование ведется по индексу и операция модификации меняет поле кортежа, входящее в состав ключа этого индекса,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 dirty="0"/>
              <a:t>	то текущий кортеж сканирования теряется, и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его идентификатор нельзя использовать для идентификации кортежа до выполнения следующей операции NEXT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F7DB38-F26B-4BE7-8858-835E41C227BE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34023-0661-467A-979F-CAB982F30D07}" type="slidenum">
              <a:rPr lang="ru-RU" altLang="en-US"/>
              <a:pPr>
                <a:defRPr/>
              </a:pPr>
              <a:t>51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1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(24) 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Единственным параметром операции DELETE является идентификатор кортежа или идентификатор сканирования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Параметры операции UPDATE включают, кроме этого, спецификацию изменяемых полей кортежа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список номеров полей и их новых значений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Среди значений могут находиться литеральные изображения неопределенных значений,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если соответствующие поля таблицы допускают хранение неопределенных значений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При выполнении операции DELETE производится коррекция всех индексов, определенных на данной таблице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Операция UPDATE также может повлечь коррекцию индексов, если затрагивает поля, входящие в состав их ключей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DBD7BC-3F9D-4FDE-AE19-02E64E00DFD0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4D817-87FB-48B1-9E93-590C9E104DA4}" type="slidenum">
              <a:rPr lang="ru-RU" altLang="en-US"/>
              <a:pPr>
                <a:defRPr/>
              </a:pPr>
              <a:t>52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40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(25) 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Кроме описанных «атомарных» операций сканирования и модификации таблиц и списков, интерфейс RSS включает одну «макрооперацию» BUILDLIST,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позволяющую за одно обращение к RSS построить список, отсортированный в соответствии со значениями заданных полей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Эта операция включает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сканирование заданной таблицы или списка,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создание нового списка, в который включаются указанные поля выбираемых кортежей, и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сортировку построенного списка в соответствии со значениями указанных полей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Идентификатор заново построенного отсортированного списка является ответным параметром операции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AE714A-4743-4711-BFA7-FC18FECD359A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12D46-8772-4B05-AD9D-24E6AEA98B4A}" type="slidenum">
              <a:rPr lang="ru-RU" altLang="en-US"/>
              <a:pPr>
                <a:defRPr/>
              </a:pPr>
              <a:t>53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9243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(26) 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100"/>
              <a:t>Соответственно, параметрами операции BUILDLIST являются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набор параметров для открытия сканирования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допускается любой способ сканирования,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список номеров полей, составляющих кортежи нового списка, 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список номеров полей, по которым нужно производить сортировку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Как и в случае создания нового индекса, можно отдельно для каждого из этих полей указать требование к сортировке по возрастанию или убыванию значений данного поля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Отдельным параметром операции BUILDLIST является признак, в соответствии со значением которого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новом списке допускаются или не допускаются кортежи-дубликаты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CD999D-C71F-4F98-A8CF-4CB1428C9A2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359BD-3A51-4870-ADE4-FF3E9A20988C}" type="slidenum">
              <a:rPr lang="ru-RU" altLang="en-US"/>
              <a:pPr>
                <a:defRPr/>
              </a:pPr>
              <a:t>54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785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(27) </a:t>
            </a:r>
          </a:p>
        </p:txBody>
      </p:sp>
      <p:sp>
        <p:nvSpPr>
          <p:cNvPr id="8704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900" b="1"/>
              <a:t>Операция добавления поля к существующей таблице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Операция RSS добавления поля к существующей таблице позволяет в динамике изменять схему таблицы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Параметрами операции CHANGE являются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идентификатор существующей таблицы 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спецификация нового поля (его тип)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При выполнении операции изменяется только описатель данной таблице в служебной таблице описателей таблиц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До выполнения первой операции UPDATE, затрагивающей новое поле таблицы, реально ни в одном кортеже таблицы память под новое поле выделяться не будет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По умолчанию значения нового поля во всех кортежах таблицы, в которые еще не производилось явное занесение значения, считаются неопределенными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Тем самым, ни для одного поля, динамически добавленного к существующей таблице, не может быть запрещено хранение неопределенных значений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0EB1FE-106C-4A03-AD87-4BDB30FC088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6A4F4-D15E-45E9-8AEC-077E8C8118FD}" type="slidenum">
              <a:rPr lang="ru-RU" altLang="en-US"/>
              <a:pPr>
                <a:defRPr/>
              </a:pPr>
              <a:t>55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126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(28) 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b="1"/>
              <a:t>Операции управления прохождением транзакций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Каждая операция RSS выполняется в пределах некоторой транзакции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Интерфейс RSS включает набор операций управления прохождением транзакции:</a:t>
            </a:r>
            <a:r>
              <a:rPr lang="ru-RU" altLang="ru-RU" sz="1900"/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начать транзакцию (BEGIN TRANSACTION),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закончить транзакцию (END TRANSACTION),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установить точку сохранения (SAVE) 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выполнить откат до указанной точки сохранения или до начала транзакции (RESTORE)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Это не отмечалось раньше, но на самом деле при вызове любой операции функции RSS, кроме BEGIN TRANSACTION, должен указываться еще один параметр – идентификатор транзакции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Этот идентификатор и вырабатывается при выполнении операции BEGIN TRANSACTION, которая сама входных параметров не требует</a:t>
            </a:r>
            <a:r>
              <a:rPr lang="ru-RU" altLang="ru-RU" sz="1700"/>
              <a:t>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E66B83-26CE-435F-A329-49187C36321C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8A626-ACDF-474F-933A-6FC16ADC1178}" type="slidenum">
              <a:rPr lang="ru-RU" altLang="en-US"/>
              <a:pPr>
                <a:defRPr/>
              </a:pPr>
              <a:t>56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814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</a:t>
            </a:r>
            <a:r>
              <a:rPr lang="ru-RU" altLang="ru-RU" sz="3000" b="1" dirty="0"/>
              <a:t>(29) </a:t>
            </a:r>
            <a:endParaRPr lang="ru-RU" altLang="ru-RU" sz="3000" b="1" dirty="0"/>
          </a:p>
        </p:txBody>
      </p:sp>
      <p:sp>
        <p:nvSpPr>
          <p:cNvPr id="8909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600"/>
              <a:t>В любой точке транзакции до выполнения операции END TRANSACTION может быть выполнен откат данной транзакции,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т.е. обратное выполнение всех изменений, произведенных в данной транзакции, и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восстановление состояния позиций сканирования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Откат может быть произведен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до начала транзакции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этом случае о восстановлении позиций сканирования говорить бессмысленно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или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до установленной ранее в транзакции точки сохранения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B9A41A-B249-4D7A-A22F-7E8D3CBFB22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0545B-13D7-42A4-8843-B246FB292D9E}" type="slidenum">
              <a:rPr lang="ru-RU" altLang="en-US"/>
              <a:pPr>
                <a:defRPr/>
              </a:pPr>
              <a:t>57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8935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</a:t>
            </a:r>
            <a:r>
              <a:rPr lang="ru-RU" altLang="ru-RU" sz="3000" b="1" dirty="0"/>
              <a:t>30) </a:t>
            </a:r>
            <a:endParaRPr lang="ru-RU" altLang="ru-RU" sz="3000" b="1" dirty="0"/>
          </a:p>
        </p:txBody>
      </p:sp>
      <p:sp>
        <p:nvSpPr>
          <p:cNvPr id="9011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600"/>
              <a:t>Точка сохранения устанавливается с помощью операции SAVE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При выполнении этой операции запоминаются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состояние сканов данной транзакции, открытых к моменту выполнения SAVE, и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координаты последней записи об изменениях в базе данных в журнале, произведенной от имени данной транзакции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Ответным параметром операции SAVE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а прямых параметров, кроме идентификатора транзакции, она не требует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является идентификатор точки сохранения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F5D61-39F4-4170-A5B2-848D95EF88C4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918C8C-BFF0-4A8D-A70B-CC39BACD2FF1}" type="slidenum">
              <a:rPr lang="ru-RU" altLang="en-US"/>
              <a:pPr>
                <a:defRPr/>
              </a:pPr>
              <a:t>58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454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</a:t>
            </a:r>
            <a:r>
              <a:rPr lang="ru-RU" altLang="ru-RU" sz="3000" b="1" dirty="0"/>
              <a:t>31) </a:t>
            </a:r>
            <a:endParaRPr lang="ru-RU" altLang="ru-RU" sz="3000" b="1" dirty="0"/>
          </a:p>
        </p:txBody>
      </p:sp>
      <p:sp>
        <p:nvSpPr>
          <p:cNvPr id="911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100"/>
              <a:t>Этот идентификатор в дальнейшем может быть использован как аргумент операции RESTORE,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выполнении которой производится восстановление базы данных по журналу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 использованием записей о ее изменениях от данной транзакции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	до того состояния, в котором находилась база данных к моменту установки указанной точки сохранения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Кроме того, по локальной информации в оперативной памяти, привязанной к транзакции, восстанавливается состояние ее сканов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Откат к началу транзакции инициируется также вызовом операции RESTORE, но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 указанием некоторого предопределенного идентификатора точки сохранения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63FCD-8DED-42B2-9F07-FC4E0EEC197E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0DCEE7-E5D0-4F0E-B27D-62AD17673E6C}" type="slidenum">
              <a:rPr lang="ru-RU" altLang="en-US"/>
              <a:pPr>
                <a:defRPr/>
              </a:pPr>
              <a:t>59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927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b="1" dirty="0"/>
              <a:t>Хранение </a:t>
            </a:r>
            <a:r>
              <a:rPr lang="ru-RU" altLang="ru-RU" sz="2800" b="1" dirty="0"/>
              <a:t>таблиц (1)</a:t>
            </a:r>
            <a:r>
              <a:rPr lang="ru-RU" altLang="ru-RU" sz="2800" b="1" dirty="0"/>
              <a:t> </a:t>
            </a:r>
          </a:p>
        </p:txBody>
      </p:sp>
      <p:sp>
        <p:nvSpPr>
          <p:cNvPr id="10240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100"/>
              <a:t>Существуют два принципиальных подхода к физическому хранению таблиц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Наиболее распространенным является покортежное хранение таблиц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единицей физического хранения является кортеж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Естественно, это обеспечивает быстрый доступ к целому кортежу, но при этом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во внешней памяти дублируются общие значения разных кортежей одной таблицы и, вообще говоря,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могут потребоваться лишние обмены с внешней памятью, если нужна часть кортежа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Альтернативным (менее распространенным) подходом является хранение таблицы по столбцам,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т.е. единицей хранения является столбец таблицы с исключенными дубликатами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86670B-9830-4D28-8CC4-E8CCFD26A6B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2A759A-0992-4524-81C9-1D54F0BE7F41}" type="slidenum">
              <a:rPr lang="ru-RU" altLang="en-US"/>
              <a:pPr>
                <a:defRPr/>
              </a:pPr>
              <a:t>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028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</a:t>
            </a:r>
            <a:r>
              <a:rPr lang="ru-RU" altLang="ru-RU" sz="3000" b="1" dirty="0"/>
              <a:t>32) </a:t>
            </a:r>
            <a:endParaRPr lang="ru-RU" altLang="ru-RU" sz="3000" b="1" dirty="0"/>
          </a:p>
        </p:txBody>
      </p:sp>
      <p:sp>
        <p:nvSpPr>
          <p:cNvPr id="921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/>
              <a:t>При выполнении своих транзакций пользователи System R изолированы один от другого,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т.е. не ощущают того, что система функционирует в многопользовательском режиме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Это достигается за счет наличия в RSS механизма неявной синхронизации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До конца транзакции никакие изменения базы данных, произведенные в пределах этой транзакции, не могут быть использованы в других транзакциях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попытка использования таких данных приводит к вр</a:t>
            </a:r>
            <a:r>
              <a:rPr lang="ru-RU" altLang="ru-RU" sz="2200" i="1"/>
              <a:t>е</a:t>
            </a:r>
            <a:r>
              <a:rPr lang="ru-RU" altLang="ru-RU" sz="2200"/>
              <a:t>менным синхронизационным блокировкам этих транзакций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8C63B-842B-48F5-BE00-780199B3A1D1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18E7-EF26-42AD-8FB2-5DD8929975A1}" type="slidenum">
              <a:rPr lang="ru-RU" altLang="en-US"/>
              <a:pPr>
                <a:defRPr/>
              </a:pPr>
              <a:t>60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756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</a:t>
            </a:r>
            <a:r>
              <a:rPr lang="ru-RU" altLang="ru-RU" sz="3000" b="1" dirty="0"/>
              <a:t>33) </a:t>
            </a:r>
            <a:endParaRPr lang="ru-RU" altLang="ru-RU" sz="3000" b="1" dirty="0"/>
          </a:p>
        </p:txBody>
      </p:sp>
      <p:sp>
        <p:nvSpPr>
          <p:cNvPr id="931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При выполнении операции END TRANSACTION происходит "фиксация" изменений, произведенных в данной транзакции,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т.е. они становятся видимыми в других транзакциях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Реально это означает снятие синхронизационных блокировок с объектов базы данных, изменявшихся в транзакции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Из этого следует, что после выполнения END TRANSACTION невозможны индивидуальные откаты данной транзакции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RSS просто делает недействительным идентификатор данной транзакции, и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после выполнения операции окончания транзакции отвергает все операции с таким идентификатором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365AA2-D121-41B9-B7B9-B2F5BAC9BE2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8047C-874D-41FF-A53D-6B98FA96D3A9}" type="slidenum">
              <a:rPr lang="ru-RU" altLang="en-US"/>
              <a:pPr>
                <a:defRPr/>
              </a:pPr>
              <a:t>61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470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</a:t>
            </a:r>
            <a:r>
              <a:rPr lang="ru-RU" altLang="ru-RU" sz="3000" b="1" dirty="0"/>
              <a:t>34) </a:t>
            </a:r>
            <a:endParaRPr lang="ru-RU" altLang="ru-RU" sz="3000" b="1" dirty="0"/>
          </a:p>
        </p:txBody>
      </p:sp>
      <p:sp>
        <p:nvSpPr>
          <p:cNvPr id="942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100" b="1"/>
              <a:t>Операция явной синхронизации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Последняя операция интерфейса RSS – операция явной синхронизации LOCK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Эта операция позволяет установить явный синхронизационную блокировку указанной таблицы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параметром операции является идентификатор таблицы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Выполнение операции LOCK гарантирует, что никакая другая транзакция до конца данной не сможет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изменить данную таблицу</a:t>
            </a:r>
          </a:p>
          <a:p>
            <a:pPr lvl="3" eaLnBrk="1" hangingPunct="1">
              <a:lnSpc>
                <a:spcPct val="80000"/>
              </a:lnSpc>
              <a:buFontTx/>
              <a:buChar char="o"/>
            </a:pPr>
            <a:r>
              <a:rPr lang="ru-RU" altLang="ru-RU" sz="1600"/>
              <a:t>вставить в него новый кортеж, </a:t>
            </a:r>
          </a:p>
          <a:p>
            <a:pPr lvl="3" eaLnBrk="1" hangingPunct="1">
              <a:lnSpc>
                <a:spcPct val="80000"/>
              </a:lnSpc>
              <a:buFontTx/>
              <a:buChar char="o"/>
            </a:pPr>
            <a:r>
              <a:rPr lang="ru-RU" altLang="ru-RU" sz="1600"/>
              <a:t>удалить или </a:t>
            </a:r>
          </a:p>
          <a:p>
            <a:pPr lvl="3" eaLnBrk="1" hangingPunct="1">
              <a:lnSpc>
                <a:spcPct val="80000"/>
              </a:lnSpc>
              <a:buFontTx/>
              <a:buChar char="o"/>
            </a:pPr>
            <a:r>
              <a:rPr lang="ru-RU" altLang="ru-RU" sz="1600"/>
              <a:t>модифицировать существующий,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если установлена ее блокировка в режиме чтения,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или даже прочитать любой кортеж этой таблицы,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если установлена монопольная блокировка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759652-B728-4A5E-873F-AC2222CDA78F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4E41E-1DFC-4DAB-B292-F0178786B36E}" type="slidenum">
              <a:rPr lang="ru-RU" altLang="en-US"/>
              <a:pPr>
                <a:defRPr/>
              </a:pPr>
              <a:t>62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705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</a:t>
            </a:r>
            <a:r>
              <a:rPr lang="ru-RU" altLang="ru-RU" sz="3000" b="1" dirty="0"/>
              <a:t>35) </a:t>
            </a:r>
            <a:endParaRPr lang="ru-RU" altLang="ru-RU" sz="3000" b="1" dirty="0"/>
          </a:p>
        </p:txBody>
      </p:sp>
      <p:sp>
        <p:nvSpPr>
          <p:cNvPr id="952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Из всего, что говорилось раньше по поводу подхода к синхронизации в System R и соответствующего разбиения системы на уровни, следует нелогичность наличия этой операции в интерфейсе RSS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На самом деле, логически эта операция избыточна,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т.е. если бы ее не было, можно вполне реализовать SQL с использованием оставшейся части операций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Предварительно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до подробного обсуждения средств управления транзакциями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заметим, что операция LOCK введена в интерфейс RSS для возможности оптимизации выполнения запросов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ACF414-07F0-4B1F-BD05-CEE5C574590E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B743-7DE2-44BD-8B58-A63A9C7934DD}" type="slidenum">
              <a:rPr lang="ru-RU" altLang="en-US"/>
              <a:pPr>
                <a:defRPr/>
              </a:pPr>
              <a:t>63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9090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/>
              <a:t>Интерфейс RSS (</a:t>
            </a:r>
            <a:r>
              <a:rPr lang="ru-RU" altLang="ru-RU" sz="3000" b="1" dirty="0"/>
              <a:t>36) </a:t>
            </a:r>
            <a:endParaRPr lang="ru-RU" altLang="ru-RU" sz="3000" b="1" dirty="0"/>
          </a:p>
        </p:txBody>
      </p:sp>
      <p:sp>
        <p:nvSpPr>
          <p:cNvPr id="972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/>
              <a:t>Дело в том, что, как видно из описания интерфейса RSS, этот интерфейс является покортежным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Следовательно, и информация для синхронизации носит достаточно узкий характер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В то же время на уровне SQL имеется более полная информация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Например, если обрабатывается предложение SQL DELETE FROM EMP, то известно, что будут удалены все кортежи указанной таблицы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Понятно, что как бы не реализовывался механизм синхронизации в RSS, в данном случае выгоднее сообщить сразу, что изменения касаются всей таблицы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Но ситуации, в которых очевидна выгода от использования явной синхронизации, достаточно редки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Пользоваться этим средством можно только очень осмотрительно, потому что неоправданные захваты таких крупных объектов могут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резко ограничить степень асинхронности выполнения транзакций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28241-8570-4A9C-B2B5-76873FDF854B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A6C2D-67B2-4777-98DD-01F27139809A}" type="slidenum">
              <a:rPr lang="ru-RU" altLang="en-US"/>
              <a:pPr>
                <a:defRPr/>
              </a:pPr>
              <a:t>64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8891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1500" dirty="0"/>
              <a:t/>
            </a:r>
            <a:br>
              <a:rPr lang="ru-RU" altLang="ru-RU" sz="1500" dirty="0"/>
            </a:br>
            <a:r>
              <a:rPr lang="ru-RU" altLang="ru-RU" sz="1600" dirty="0"/>
              <a:t/>
            </a:r>
            <a:br>
              <a:rPr lang="ru-RU" altLang="ru-RU" sz="1600" dirty="0"/>
            </a:br>
            <a:r>
              <a:rPr lang="ru-RU" altLang="ru-RU" sz="4000" b="1" dirty="0"/>
              <a:t>Индексы (14)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(1)</a:t>
            </a:r>
          </a:p>
        </p:txBody>
      </p:sp>
      <p:sp>
        <p:nvSpPr>
          <p:cNvPr id="1249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/>
              <a:t>Альтернативным и достаточно популярным подходом к организации индексов является использование техники хэширования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Это очень обширная тема, которая заслуживает отдельного рассмотрения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Ограничимся здесь лишь несколькими замечаниями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Общей идеей методов хэширования является применение к значению ключа некоторой функции свертки (хэш-функции), вырабатывающей значение меньшего размера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Значение хэш-функции затем используется для доступа к записи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763221-BAA3-4028-9D3E-E4BB305B4DFA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524A6-0FDF-4BB4-ADD4-5145A73EF202}" type="slidenum">
              <a:rPr lang="ru-RU" altLang="en-US"/>
              <a:pPr>
                <a:defRPr/>
              </a:pPr>
              <a:t>65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1157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dirty="0"/>
              <a:t>Индексы </a:t>
            </a:r>
            <a:r>
              <a:rPr lang="ru-RU" altLang="ru-RU" sz="4000" b="1" dirty="0"/>
              <a:t>(15)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(2)</a:t>
            </a:r>
          </a:p>
        </p:txBody>
      </p:sp>
      <p:sp>
        <p:nvSpPr>
          <p:cNvPr id="1259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/>
              <a:t>В самом простом, классическом случае свертка ключа используется как адрес в таблице, содержащей ключи и записи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Основным требованием к хэш-функции является равномерное распределение значение свертки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одним из распространенных видов «хороших» хэш-функций являются функции, выдающие остаток от деления значения ключа на некоторое простое число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При возникновении коллизий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одна и та же свертка для нескольких значений ключа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образуются цепочки переполнения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558D42-9BD2-477F-A488-73FBDF880F8E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D568CF-7C67-489F-85E8-5894C3014C2C}" type="slidenum">
              <a:rPr lang="ru-RU" altLang="en-US"/>
              <a:pPr>
                <a:defRPr/>
              </a:pPr>
              <a:t>66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9931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(16)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(3)</a:t>
            </a:r>
          </a:p>
        </p:txBody>
      </p:sp>
      <p:sp>
        <p:nvSpPr>
          <p:cNvPr id="1269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/>
              <a:t>Главным ограничением этого метода является фиксированный размер таблицы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Если таблица заполнена слишком сильно или переполнена, но возникнет слишком много цепочек переполнения, и главное преимущество хэширования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доступ к записи почти всегда за одно обращение к таблице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будет утрачено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Расширение таблицы требует ее полной переделки на основе новой хэш-функции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со значением свертки большего размера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02CC43-C61C-4E24-A229-6E5E07AEB62F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F1924-18A6-4009-BF61-C02B737DEA15}" type="slidenum">
              <a:rPr lang="ru-RU" altLang="en-US"/>
              <a:pPr>
                <a:defRPr/>
              </a:pPr>
              <a:t>67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2498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(17)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(4)</a:t>
            </a:r>
          </a:p>
        </p:txBody>
      </p:sp>
      <p:sp>
        <p:nvSpPr>
          <p:cNvPr id="12800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100"/>
              <a:t>Идея доступа к данным на основе хэширования настолько привлекательна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потенциальная возможность за одно обращение к памяти получить требуемые данные,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что от нее невозможно отказаться при работе с данными во внешней памяти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Исходная идея кажется очевидной: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если при управлении данными на основе хэширования в основной памяти хэш-функция вырабатывает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адрес требуемого элемента,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то при обращении к внешней памяти необходимо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генерировать номер блока дискового пространства, в котором находится запрашиваемый элемент данных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/>
              <a:t>Основная проблема относится к коллизиям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2DF6BD-A9A4-47B8-8D8D-1F3082F30FE1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5EBCFA-E0E2-4F4E-9FF6-1390539289B8}" type="slidenum">
              <a:rPr lang="ru-RU" altLang="en-US"/>
              <a:pPr>
                <a:defRPr/>
              </a:pPr>
              <a:t>68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670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(18)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(5)</a:t>
            </a:r>
          </a:p>
        </p:txBody>
      </p:sp>
      <p:sp>
        <p:nvSpPr>
          <p:cNvPr id="1290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/>
              <a:t>Если при работе в основной памяти потенциально возникающими потребностями дополнительного поиска информации при возникновении коллизий можно, вообще говоря, пренебречь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поскольку время доступа к основной памяти мало,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то при использовании внешней памяти любое дополнительное обращение вызывает существенные накладные расходы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Основные методы хэширования для поиска информации во внешней памяти направлены на решение именно этой задачи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4E57BE-7BB7-421A-B1AF-FE1D98DF6C9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F15BE-9BB1-4211-9A40-F38918CF10DF}" type="slidenum">
              <a:rPr lang="ru-RU" altLang="en-US"/>
              <a:pPr>
                <a:defRPr/>
              </a:pPr>
              <a:t>69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7259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362" y="320677"/>
            <a:ext cx="7907547" cy="1203324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800" b="1" dirty="0"/>
              <a:t>Хранение таблиц (2) </a:t>
            </a:r>
          </a:p>
        </p:txBody>
      </p:sp>
      <p:sp>
        <p:nvSpPr>
          <p:cNvPr id="10343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600"/>
              <a:t>Естественно, что при такой организации суммарно в среднем тратится меньше внешней памяти, поскольку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дубликаты значений не хранятся;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за один обмен с внешней памятью в общем случае считывается больше полезной информации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Дополнительным преимуществом является возможность использования значений столбца таблицы для оптимизации выполнения операций соединения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Но при этом требуются существенные дополнительные действия для сборки целого кортежа (или его части)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B1EEC6-AFE7-4FF8-85D9-A35144255CCA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05C612-8579-48D0-979E-7EFA778A8E04}" type="slidenum">
              <a:rPr lang="ru-RU" altLang="en-US"/>
              <a:pPr>
                <a:defRPr/>
              </a:pPr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2929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(19)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(6)</a:t>
            </a:r>
          </a:p>
        </p:txBody>
      </p:sp>
      <p:sp>
        <p:nvSpPr>
          <p:cNvPr id="13005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100" dirty="0"/>
              <a:t>Ronald Fagin, </a:t>
            </a:r>
            <a:r>
              <a:rPr lang="en-US" sz="2100" dirty="0" err="1"/>
              <a:t>Jurg</a:t>
            </a:r>
            <a:r>
              <a:rPr lang="en-US" sz="2100" dirty="0"/>
              <a:t> </a:t>
            </a:r>
            <a:r>
              <a:rPr lang="en-US" sz="2100" dirty="0" err="1"/>
              <a:t>Nievergelt</a:t>
            </a:r>
            <a:r>
              <a:rPr lang="en-US" sz="2100" dirty="0"/>
              <a:t>, Nicholas </a:t>
            </a:r>
            <a:r>
              <a:rPr lang="en-US" sz="2100" dirty="0" err="1"/>
              <a:t>Pippenger</a:t>
            </a:r>
            <a:r>
              <a:rPr lang="en-US" sz="2100" dirty="0"/>
              <a:t>, H. Raymond Strong. Extendible Hashing-A Fast Access Method for Dynamic Files. ACM Transactions on Database Systems, Vol. 4, No. 3, September 1979, pp. 315-344</a:t>
            </a:r>
            <a:endParaRPr lang="ru-RU" sz="2100" dirty="0"/>
          </a:p>
          <a:p>
            <a:r>
              <a:rPr lang="en-US" sz="1900" u="sng" dirty="0">
                <a:hlinkClick r:id="rId2"/>
              </a:rPr>
              <a:t>http://</a:t>
            </a:r>
            <a:r>
              <a:rPr lang="en-US" sz="1900" u="sng" dirty="0">
                <a:hlinkClick r:id="rId2"/>
              </a:rPr>
              <a:t>www.almaden.ibm.com/cs/people/fagin/tods79.pdf</a:t>
            </a:r>
            <a:r>
              <a:rPr lang="ru-RU" sz="1900" u="sng" dirty="0"/>
              <a:t> </a:t>
            </a:r>
            <a:endParaRPr lang="ru-RU" altLang="ru-RU" sz="1900" dirty="0"/>
          </a:p>
          <a:p>
            <a:pPr eaLnBrk="1" hangingPunct="1">
              <a:lnSpc>
                <a:spcPct val="90000"/>
              </a:lnSpc>
            </a:pPr>
            <a:r>
              <a:rPr lang="ru-RU" altLang="ru-RU" sz="2100" dirty="0"/>
              <a:t>В </a:t>
            </a:r>
            <a:r>
              <a:rPr lang="ru-RU" altLang="ru-RU" sz="2100" dirty="0"/>
              <a:t>основе подхода расширяемого </a:t>
            </a:r>
            <a:r>
              <a:rPr lang="ru-RU" altLang="ru-RU" sz="2100" dirty="0" err="1"/>
              <a:t>хэширования</a:t>
            </a:r>
            <a:r>
              <a:rPr lang="ru-RU" altLang="ru-RU" sz="2100" dirty="0"/>
              <a:t> (</a:t>
            </a:r>
            <a:r>
              <a:rPr lang="ru-RU" altLang="ru-RU" sz="2100" dirty="0" err="1"/>
              <a:t>Extendible</a:t>
            </a:r>
            <a:r>
              <a:rPr lang="ru-RU" altLang="ru-RU" sz="2100" dirty="0"/>
              <a:t> </a:t>
            </a:r>
            <a:r>
              <a:rPr lang="ru-RU" altLang="ru-RU" sz="2100" dirty="0" err="1"/>
              <a:t>Hashing</a:t>
            </a:r>
            <a:r>
              <a:rPr lang="ru-RU" altLang="ru-RU" sz="2100" dirty="0"/>
              <a:t>) лежит принцип использования деревьев цифрового поиска в основной памяти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dirty="0"/>
              <a:t>В основной памяти поддерживается справочник, организованный на основе бинарного дерева цифрового поиска,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ключами которого являются значения хэш-функции, а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в листовых вершинах хранятся номера блоков записей во внешней памяти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dirty="0"/>
              <a:t>В этом случае любой поиск в дереве цифрового поиска является «успешным», т.е. ведет к некоторому блоку внешней памяти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dirty="0"/>
              <a:t>Входит ли в этот блок искомая запись, обнаруживается уже после прочтения блока в основную память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AEDFB3-8DCF-492F-AC56-CE25ECFEFCB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131C2-CB19-4720-8A32-CC0723066CFA}" type="slidenum">
              <a:rPr lang="ru-RU" altLang="en-US"/>
              <a:pPr>
                <a:defRPr/>
              </a:pPr>
              <a:t>70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186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(20)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(7)</a:t>
            </a:r>
          </a:p>
        </p:txBody>
      </p:sp>
      <p:sp>
        <p:nvSpPr>
          <p:cNvPr id="131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/>
              <a:t>Проблема коллизий переформулируется следующим образом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Как таковых, коллизий не существует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Может возникнуть лишь ситуация переполнения блока внешней памяти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Значение хэш-функции указывает на этот блок, но места для включения записи в нем уже нет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Эта ситуация обрабатывается так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Блок расщепляется на два, и дерево цифрового поиска переформируется соответствующим образом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Конечно, при этом может потребоваться расширение самого справочника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Расширяемое хэширование хорошо работает в условиях динамически изменяемого набора записей в хранимом файле,</a:t>
            </a:r>
            <a:r>
              <a:rPr lang="ru-RU" altLang="ru-RU" sz="1900"/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но требует наличия в основной памяти справочного дерева</a:t>
            </a:r>
            <a:r>
              <a:rPr lang="ru-RU" altLang="ru-RU" sz="1700"/>
              <a:t>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24EC65-ED25-49DC-9F48-17E10BFD4EA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BE89C-BC0B-42D0-8395-B1AAF1918E9E}" type="slidenum">
              <a:rPr lang="ru-RU" altLang="en-US"/>
              <a:pPr>
                <a:defRPr/>
              </a:pPr>
              <a:t>71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2436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(20)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(8)</a:t>
            </a:r>
          </a:p>
        </p:txBody>
      </p:sp>
      <p:sp>
        <p:nvSpPr>
          <p:cNvPr id="131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dirty="0">
                <a:latin typeface="Arial" panose="020B0604020202020204" pitchFamily="34" charset="0"/>
              </a:rPr>
              <a:t>Хэш-функция возвращает строку бит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latin typeface="Arial" panose="020B0604020202020204" pitchFamily="34" charset="0"/>
              </a:rPr>
              <a:t>Первые </a:t>
            </a:r>
            <a:r>
              <a:rPr lang="en-US" altLang="ru-RU" sz="2000" dirty="0" err="1">
                <a:latin typeface="Arial" panose="020B0604020202020204" pitchFamily="34" charset="0"/>
              </a:rPr>
              <a:t>i</a:t>
            </a:r>
            <a:r>
              <a:rPr lang="en-US" altLang="ru-RU" sz="2000" dirty="0">
                <a:latin typeface="Arial" panose="020B0604020202020204" pitchFamily="34" charset="0"/>
              </a:rPr>
              <a:t> </a:t>
            </a:r>
            <a:r>
              <a:rPr lang="ru-RU" altLang="ru-RU" sz="2000" dirty="0">
                <a:latin typeface="Arial" panose="020B0604020202020204" pitchFamily="34" charset="0"/>
              </a:rPr>
              <a:t>бит каждой строки используются для входа в справочник (хэш-таблицу)</a:t>
            </a:r>
          </a:p>
          <a:p>
            <a:pPr>
              <a:lnSpc>
                <a:spcPct val="80000"/>
              </a:lnSpc>
            </a:pPr>
            <a:r>
              <a:rPr lang="en-US" altLang="ru-RU" sz="2000" dirty="0" err="1">
                <a:latin typeface="Arial" panose="020B0604020202020204" pitchFamily="34" charset="0"/>
              </a:rPr>
              <a:t>i</a:t>
            </a:r>
            <a:r>
              <a:rPr lang="en-US" altLang="ru-RU" sz="2000" dirty="0">
                <a:latin typeface="Arial" panose="020B0604020202020204" pitchFamily="34" charset="0"/>
              </a:rPr>
              <a:t> – </a:t>
            </a:r>
            <a:r>
              <a:rPr lang="ru-RU" altLang="ru-RU" sz="2000" dirty="0">
                <a:latin typeface="Arial" panose="020B0604020202020204" pitchFamily="34" charset="0"/>
              </a:rPr>
              <a:t>наименьшее число, уникально идентифицирующее элемент таблицы</a:t>
            </a: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2000" dirty="0"/>
              <a:t>Предположим, что в </a:t>
            </a:r>
            <a:r>
              <a:rPr lang="ru-RU" sz="2000" dirty="0" err="1"/>
              <a:t>бакет</a:t>
            </a:r>
            <a:r>
              <a:rPr lang="ru-RU" sz="2000" dirty="0"/>
              <a:t> </a:t>
            </a:r>
            <a:r>
              <a:rPr lang="en-US" sz="2000" dirty="0"/>
              <a:t>(</a:t>
            </a:r>
            <a:r>
              <a:rPr lang="en-US" sz="2000" dirty="0"/>
              <a:t>bucket</a:t>
            </a:r>
            <a:r>
              <a:rPr lang="en-US" sz="2000" dirty="0"/>
              <a:t>) </a:t>
            </a:r>
            <a:r>
              <a:rPr lang="ru-RU" sz="2000" dirty="0"/>
              <a:t>помещается одна запись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Сначала вставляются ключи </a:t>
            </a:r>
            <a:r>
              <a:rPr lang="en-US" sz="2000" dirty="0"/>
              <a:t>k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ru-RU" sz="2000" dirty="0"/>
              <a:t>и </a:t>
            </a:r>
            <a:r>
              <a:rPr lang="en-US" sz="2000" dirty="0"/>
              <a:t>k</a:t>
            </a:r>
            <a:r>
              <a:rPr lang="en-US" sz="2000" baseline="-25000" dirty="0"/>
              <a:t>2</a:t>
            </a:r>
            <a:r>
              <a:rPr lang="en-US" sz="2000" dirty="0"/>
              <a:t>, </a:t>
            </a:r>
            <a:r>
              <a:rPr lang="ru-RU" sz="2000" dirty="0"/>
              <a:t>которые различаются старшим битом </a:t>
            </a:r>
            <a:r>
              <a:rPr lang="en-US" sz="2000" dirty="0"/>
              <a:t>h</a:t>
            </a: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17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931C2-E249-4489-B278-634314EA4446}" type="datetime1">
              <a:rPr lang="ru-RU" altLang="en-US" smtClean="0"/>
              <a:t>27.11.2019</a:t>
            </a:fld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BE89C-BC0B-42D0-8395-B1AAF1918E9E}" type="slidenum">
              <a:rPr lang="ru-RU" altLang="en-US"/>
              <a:pPr>
                <a:defRPr/>
              </a:pPr>
              <a:t>72</a:t>
            </a:fld>
            <a:endParaRPr lang="ru-RU" alt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524000" y="-18466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" name="AutoShape 2" descr="h(k)"/>
          <p:cNvSpPr>
            <a:spLocks noChangeAspect="1" noChangeArrowheads="1"/>
          </p:cNvSpPr>
          <p:nvPr/>
        </p:nvSpPr>
        <p:spPr bwMode="auto">
          <a:xfrm>
            <a:off x="1768475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962" y="2948178"/>
            <a:ext cx="1200150" cy="6762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743" y="4572889"/>
            <a:ext cx="19812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7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(20)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(9)</a:t>
            </a:r>
          </a:p>
        </p:txBody>
      </p:sp>
      <p:sp>
        <p:nvSpPr>
          <p:cNvPr id="1310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r>
              <a:rPr lang="ru-RU" sz="2000" dirty="0"/>
              <a:t>Если теперь вставляется ключ </a:t>
            </a:r>
            <a:r>
              <a:rPr lang="en-US" sz="2000" dirty="0"/>
              <a:t>k</a:t>
            </a:r>
            <a:r>
              <a:rPr lang="en-US" sz="2000" baseline="-25000" dirty="0"/>
              <a:t>3</a:t>
            </a:r>
            <a:r>
              <a:rPr lang="en-US" sz="2000" dirty="0"/>
              <a:t> </a:t>
            </a:r>
            <a:r>
              <a:rPr lang="en-US" sz="2000" dirty="0"/>
              <a:t>, </a:t>
            </a:r>
            <a:r>
              <a:rPr lang="ru-RU" sz="2000" dirty="0"/>
              <a:t>одного бита оказывается недостаточно, чтобы различить три ключа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Кроме того, поскольку размера </a:t>
            </a:r>
            <a:r>
              <a:rPr lang="ru-RU" sz="2000" dirty="0" err="1"/>
              <a:t>бакета</a:t>
            </a:r>
            <a:r>
              <a:rPr lang="ru-RU" sz="2000" dirty="0"/>
              <a:t> равен 1, возникает переполнение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Справочник расширяется вдвое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2000" dirty="0"/>
              <a:t>Поскольку находится в верхней половине таблицы, на него указывают и 00, и 01, поскольку нет другого ключа, сверка которого начиналась бы с нуля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17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4BDBED-4FE4-4B40-8335-FC5AFEF5F412}" type="datetime1">
              <a:rPr lang="ru-RU" altLang="en-US" smtClean="0"/>
              <a:t>27.11.2019</a:t>
            </a:fld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BE89C-BC0B-42D0-8395-B1AAF1918E9E}" type="slidenum">
              <a:rPr lang="ru-RU" altLang="en-US"/>
              <a:pPr>
                <a:defRPr/>
              </a:pPr>
              <a:t>73</a:t>
            </a:fld>
            <a:endParaRPr lang="ru-RU" alt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524000" y="-18466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" name="AutoShape 2" descr="h(k)"/>
          <p:cNvSpPr>
            <a:spLocks noChangeAspect="1" noChangeArrowheads="1"/>
          </p:cNvSpPr>
          <p:nvPr/>
        </p:nvSpPr>
        <p:spPr bwMode="auto">
          <a:xfrm>
            <a:off x="1768475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00200"/>
            <a:ext cx="1200150" cy="6762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875" y="1629194"/>
            <a:ext cx="1981200" cy="6096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4655" y="3613359"/>
            <a:ext cx="203835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72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(20)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(10)</a:t>
            </a:r>
          </a:p>
        </p:txBody>
      </p:sp>
      <p:sp>
        <p:nvSpPr>
          <p:cNvPr id="1310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Теперь нужно вставить ключ </a:t>
            </a:r>
            <a:r>
              <a:rPr lang="en-US" sz="2000" dirty="0"/>
              <a:t>k</a:t>
            </a:r>
            <a:r>
              <a:rPr lang="ru-RU" sz="2000" baseline="-25000" dirty="0"/>
              <a:t>4</a:t>
            </a:r>
            <a:r>
              <a:rPr lang="ru-RU" sz="2000" dirty="0"/>
              <a:t>, у которого первые два бита 01</a:t>
            </a:r>
          </a:p>
          <a:p>
            <a:r>
              <a:rPr lang="ru-RU" sz="2000" dirty="0"/>
              <a:t>Он отображается в </a:t>
            </a:r>
            <a:r>
              <a:rPr lang="ru-RU" sz="2000" dirty="0" err="1"/>
              <a:t>бакет</a:t>
            </a:r>
            <a:r>
              <a:rPr lang="ru-RU" sz="2000" dirty="0"/>
              <a:t> </a:t>
            </a:r>
            <a:r>
              <a:rPr lang="en-US" sz="2000" dirty="0"/>
              <a:t>A</a:t>
            </a:r>
          </a:p>
          <a:p>
            <a:r>
              <a:rPr lang="ru-RU" sz="2000" dirty="0"/>
              <a:t>Он полон (размер равен 1), но на него ведут две ссылки, так что размер справочника увеличивать не нужно</a:t>
            </a:r>
          </a:p>
          <a:p>
            <a:r>
              <a:rPr lang="ru-RU" sz="2000" dirty="0"/>
              <a:t>Нужно знать</a:t>
            </a:r>
          </a:p>
          <a:p>
            <a:pPr lvl="1"/>
            <a:r>
              <a:rPr lang="ru-RU" sz="1600" dirty="0"/>
              <a:t>размер части свертки, используемой для отображения в справочнике (глобальная глубина) и</a:t>
            </a:r>
          </a:p>
          <a:p>
            <a:pPr lvl="1"/>
            <a:r>
              <a:rPr lang="ru-RU" sz="1600" dirty="0"/>
              <a:t>размер части свертки, которая ранее использовалась для отображения данного </a:t>
            </a:r>
            <a:r>
              <a:rPr lang="ru-RU" sz="1600" dirty="0" err="1"/>
              <a:t>бакета</a:t>
            </a:r>
            <a:r>
              <a:rPr lang="ru-RU" sz="1600" dirty="0"/>
              <a:t> (локальная глубина)</a:t>
            </a:r>
          </a:p>
          <a:p>
            <a:r>
              <a:rPr lang="ru-RU" sz="2000" dirty="0"/>
              <a:t>Чтобы выбрать нужное действие</a:t>
            </a:r>
          </a:p>
          <a:p>
            <a:pPr lvl="1"/>
            <a:r>
              <a:rPr lang="ru-RU" sz="1600" dirty="0"/>
              <a:t>увеличить размер справочника, если некоторый </a:t>
            </a:r>
            <a:r>
              <a:rPr lang="ru-RU" sz="1600" dirty="0" err="1"/>
              <a:t>бакет</a:t>
            </a:r>
            <a:r>
              <a:rPr lang="ru-RU" sz="1600" dirty="0"/>
              <a:t> полон или</a:t>
            </a:r>
          </a:p>
          <a:p>
            <a:pPr lvl="1"/>
            <a:r>
              <a:rPr lang="ru-RU" sz="1600" dirty="0"/>
              <a:t>создать новый баке и перераспределить ключи между старым и новым </a:t>
            </a:r>
            <a:r>
              <a:rPr lang="ru-RU" sz="1600" dirty="0" err="1"/>
              <a:t>бакетами</a:t>
            </a:r>
            <a:endParaRPr lang="en-US" sz="1600" dirty="0"/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17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DDE34A-C176-4E3A-B6A2-EBCC0F9AC4CB}" type="datetime1">
              <a:rPr lang="ru-RU" altLang="en-US" smtClean="0"/>
              <a:t>27.11.2019</a:t>
            </a:fld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BE89C-BC0B-42D0-8395-B1AAF1918E9E}" type="slidenum">
              <a:rPr lang="ru-RU" altLang="en-US"/>
              <a:pPr>
                <a:defRPr/>
              </a:pPr>
              <a:t>74</a:t>
            </a:fld>
            <a:endParaRPr lang="ru-RU" alt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524000" y="-18466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" name="AutoShape 2" descr="h(k)"/>
          <p:cNvSpPr>
            <a:spLocks noChangeAspect="1" noChangeArrowheads="1"/>
          </p:cNvSpPr>
          <p:nvPr/>
        </p:nvSpPr>
        <p:spPr bwMode="auto">
          <a:xfrm>
            <a:off x="1768475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850" y="1408712"/>
            <a:ext cx="1200150" cy="6762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675" y="1530351"/>
            <a:ext cx="1981200" cy="6096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475" y="2092924"/>
            <a:ext cx="1104900" cy="2190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1216" y="1358901"/>
            <a:ext cx="203835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44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(20)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(11)</a:t>
            </a:r>
          </a:p>
        </p:txBody>
      </p:sp>
      <p:sp>
        <p:nvSpPr>
          <p:cNvPr id="1310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Если каждый элемент справочника указывает на один </a:t>
            </a:r>
            <a:r>
              <a:rPr lang="ru-RU" sz="2000" dirty="0" err="1"/>
              <a:t>бакет</a:t>
            </a:r>
            <a:r>
              <a:rPr lang="ru-RU" sz="2000" dirty="0"/>
              <a:t>, то все локальные глубины равны глобальной глубине</a:t>
            </a:r>
          </a:p>
          <a:p>
            <a:r>
              <a:rPr lang="ru-RU" sz="2000" dirty="0"/>
              <a:t>Число элементов справочника равно 2</a:t>
            </a:r>
            <a:r>
              <a:rPr lang="ru-RU" sz="2000" baseline="30000" dirty="0"/>
              <a:t>глобальная глубина</a:t>
            </a:r>
            <a:r>
              <a:rPr lang="ru-RU" sz="2000" dirty="0"/>
              <a:t>, и число </a:t>
            </a:r>
            <a:r>
              <a:rPr lang="ru-RU" sz="2000" dirty="0" err="1"/>
              <a:t>бакетов</a:t>
            </a:r>
            <a:r>
              <a:rPr lang="ru-RU" sz="2000" dirty="0"/>
              <a:t> равно 2</a:t>
            </a:r>
            <a:r>
              <a:rPr lang="ru-RU" sz="2000" baseline="30000" dirty="0"/>
              <a:t>локальная глубина</a:t>
            </a:r>
            <a:endParaRPr lang="ru-RU" sz="2000" dirty="0"/>
          </a:p>
          <a:p>
            <a:r>
              <a:rPr lang="ru-RU" sz="2000" dirty="0"/>
              <a:t>Например, если локальная глубина=глобальная глубина=0, то справочник указывает на один </a:t>
            </a:r>
            <a:r>
              <a:rPr lang="ru-RU" sz="2000" dirty="0" err="1"/>
              <a:t>бакет</a:t>
            </a:r>
            <a:endParaRPr lang="ru-RU" sz="2000" dirty="0"/>
          </a:p>
          <a:p>
            <a:r>
              <a:rPr lang="ru-RU" sz="2000" dirty="0"/>
              <a:t>Если некоторый </a:t>
            </a:r>
            <a:r>
              <a:rPr lang="ru-RU" sz="2000" dirty="0" err="1"/>
              <a:t>бакет</a:t>
            </a:r>
            <a:r>
              <a:rPr lang="ru-RU" sz="2000" dirty="0"/>
              <a:t> полон, то</a:t>
            </a:r>
          </a:p>
          <a:p>
            <a:pPr lvl="1"/>
            <a:r>
              <a:rPr lang="ru-RU" sz="1600" dirty="0"/>
              <a:t>Если его локальная глубина равна глобальной глубине, то га </a:t>
            </a:r>
            <a:r>
              <a:rPr lang="ru-RU" sz="1600" dirty="0" err="1"/>
              <a:t>бакет</a:t>
            </a:r>
            <a:r>
              <a:rPr lang="ru-RU" sz="1600" dirty="0"/>
              <a:t> имеется только одна ссылка, так что требуется удвоение справочника</a:t>
            </a:r>
          </a:p>
          <a:p>
            <a:pPr lvl="1"/>
            <a:r>
              <a:rPr lang="ru-RU" sz="1600" dirty="0"/>
              <a:t>Если локальная глубина меньше глобальной глубины, то имеется более одной ссылки из справочника на </a:t>
            </a:r>
            <a:r>
              <a:rPr lang="ru-RU" sz="1600" dirty="0" err="1"/>
              <a:t>бакет</a:t>
            </a:r>
            <a:r>
              <a:rPr lang="ru-RU" sz="1600" dirty="0"/>
              <a:t>, и </a:t>
            </a:r>
            <a:r>
              <a:rPr lang="ru-RU" sz="1600" dirty="0" err="1"/>
              <a:t>бакет</a:t>
            </a:r>
            <a:r>
              <a:rPr lang="ru-RU" sz="1600" dirty="0"/>
              <a:t> нужно расщепить</a:t>
            </a:r>
            <a:endParaRPr lang="en-US" sz="1600" dirty="0"/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17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E222F8-C4F2-4DB0-82C0-CD641006288D}" type="datetime1">
              <a:rPr lang="ru-RU" altLang="en-US" smtClean="0"/>
              <a:t>27.11.2019</a:t>
            </a:fld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BE89C-BC0B-42D0-8395-B1AAF1918E9E}" type="slidenum">
              <a:rPr lang="ru-RU" altLang="en-US"/>
              <a:pPr>
                <a:defRPr/>
              </a:pPr>
              <a:t>75</a:t>
            </a:fld>
            <a:endParaRPr lang="ru-RU" alt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524000" y="-18466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" name="AutoShape 2" descr="h(k)"/>
          <p:cNvSpPr>
            <a:spLocks noChangeAspect="1" noChangeArrowheads="1"/>
          </p:cNvSpPr>
          <p:nvPr/>
        </p:nvSpPr>
        <p:spPr bwMode="auto">
          <a:xfrm>
            <a:off x="1768475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926" y="1600200"/>
            <a:ext cx="1200150" cy="6762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726" y="1749666"/>
            <a:ext cx="1981200" cy="6096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551" y="2284171"/>
            <a:ext cx="1104900" cy="2190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4076" y="1482966"/>
            <a:ext cx="203835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(20)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(12)</a:t>
            </a:r>
          </a:p>
        </p:txBody>
      </p:sp>
      <p:sp>
        <p:nvSpPr>
          <p:cNvPr id="1310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>
                <a:latin typeface="Arial" panose="020B0604020202020204" pitchFamily="34" charset="0"/>
              </a:rPr>
              <a:t>Снова пробуем вставить </a:t>
            </a:r>
            <a:r>
              <a:rPr lang="en-US" altLang="ru-RU" sz="2000" dirty="0">
                <a:latin typeface="Arial" panose="020B0604020202020204" pitchFamily="34" charset="0"/>
              </a:rPr>
              <a:t>k</a:t>
            </a:r>
            <a:r>
              <a:rPr lang="en-US" altLang="ru-RU" sz="2000" baseline="-25000" dirty="0">
                <a:latin typeface="Arial" panose="020B0604020202020204" pitchFamily="34" charset="0"/>
              </a:rPr>
              <a:t>4 </a:t>
            </a:r>
            <a:r>
              <a:rPr lang="ru-RU" altLang="ru-RU" sz="2000" dirty="0">
                <a:latin typeface="Arial" panose="020B0604020202020204" pitchFamily="34" charset="0"/>
              </a:rPr>
              <a:t>с битами 01, но в </a:t>
            </a:r>
            <a:r>
              <a:rPr lang="ru-RU" altLang="ru-RU" sz="2000" dirty="0" err="1">
                <a:latin typeface="Arial" panose="020B0604020202020204" pitchFamily="34" charset="0"/>
              </a:rPr>
              <a:t>бакете</a:t>
            </a:r>
            <a:r>
              <a:rPr lang="ru-RU" altLang="ru-RU" sz="2000" dirty="0">
                <a:latin typeface="Arial" panose="020B0604020202020204" pitchFamily="34" charset="0"/>
              </a:rPr>
              <a:t> </a:t>
            </a:r>
            <a:r>
              <a:rPr lang="en-US" altLang="ru-RU" sz="2000" dirty="0">
                <a:latin typeface="Arial" panose="020B0604020202020204" pitchFamily="34" charset="0"/>
              </a:rPr>
              <a:t>D </a:t>
            </a:r>
            <a:r>
              <a:rPr lang="ru-RU" altLang="ru-RU" sz="2000" dirty="0">
                <a:latin typeface="Arial" panose="020B0604020202020204" pitchFamily="34" charset="0"/>
              </a:rPr>
              <a:t>уже находится ключ </a:t>
            </a:r>
            <a:r>
              <a:rPr lang="en-US" altLang="ru-RU" sz="2000" dirty="0">
                <a:latin typeface="Arial" panose="020B0604020202020204" pitchFamily="34" charset="0"/>
              </a:rPr>
              <a:t>k</a:t>
            </a:r>
            <a:r>
              <a:rPr lang="ru-RU" altLang="ru-RU" sz="2000" baseline="-25000" dirty="0">
                <a:latin typeface="Arial" panose="020B0604020202020204" pitchFamily="34" charset="0"/>
              </a:rPr>
              <a:t>2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 err="1">
                <a:latin typeface="Arial" panose="020B0604020202020204" pitchFamily="34" charset="0"/>
              </a:rPr>
              <a:t>Бакет</a:t>
            </a:r>
            <a:r>
              <a:rPr lang="ru-RU" altLang="ru-RU" sz="2000" dirty="0">
                <a:latin typeface="Arial" panose="020B0604020202020204" pitchFamily="34" charset="0"/>
              </a:rPr>
              <a:t> </a:t>
            </a:r>
            <a:r>
              <a:rPr lang="en-US" altLang="ru-RU" sz="2000" dirty="0">
                <a:latin typeface="Arial" panose="020B0604020202020204" pitchFamily="34" charset="0"/>
              </a:rPr>
              <a:t>D </a:t>
            </a:r>
            <a:r>
              <a:rPr lang="ru-RU" altLang="ru-RU" sz="2000" dirty="0">
                <a:latin typeface="Arial" panose="020B0604020202020204" pitchFamily="34" charset="0"/>
              </a:rPr>
              <a:t>нужно расщепить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latin typeface="Arial" panose="020B0604020202020204" pitchFamily="34" charset="0"/>
              </a:rPr>
              <a:t>Но его локальная глубина 2 совпадает с глобальной глубиной, так что нужно еще раз расщепить справочник, чтобы сохранять нужное для различения ключей число бит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17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FA028-679D-4378-8677-0781DDE2DDF0}" type="datetime1">
              <a:rPr lang="ru-RU" altLang="en-US" smtClean="0"/>
              <a:t>27.11.2019</a:t>
            </a:fld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BE89C-BC0B-42D0-8395-B1AAF1918E9E}" type="slidenum">
              <a:rPr lang="ru-RU" altLang="en-US"/>
              <a:pPr>
                <a:defRPr/>
              </a:pPr>
              <a:t>76</a:t>
            </a:fld>
            <a:endParaRPr lang="ru-RU" alt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524000" y="-18466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" name="AutoShape 2" descr="h(k)"/>
          <p:cNvSpPr>
            <a:spLocks noChangeAspect="1" noChangeArrowheads="1"/>
          </p:cNvSpPr>
          <p:nvPr/>
        </p:nvSpPr>
        <p:spPr bwMode="auto">
          <a:xfrm>
            <a:off x="1768475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117" y="1662113"/>
            <a:ext cx="1200150" cy="6762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790701"/>
            <a:ext cx="1981200" cy="6096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463" y="2346325"/>
            <a:ext cx="1104900" cy="2190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5575" y="1671638"/>
            <a:ext cx="2124075" cy="2562225"/>
          </a:xfrm>
          <a:prstGeom prst="rect">
            <a:avLst/>
          </a:prstGeom>
        </p:spPr>
      </p:pic>
      <p:sp>
        <p:nvSpPr>
          <p:cNvPr id="15" name="AutoShape 2" descr="k_{2}"/>
          <p:cNvSpPr>
            <a:spLocks noChangeAspect="1" noChangeArrowheads="1"/>
          </p:cNvSpPr>
          <p:nvPr/>
        </p:nvSpPr>
        <p:spPr bwMode="auto">
          <a:xfrm>
            <a:off x="7229475" y="-60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3" descr="{\displaystyle h(k_{2})=010110}"/>
          <p:cNvSpPr>
            <a:spLocks noChangeAspect="1" noChangeArrowheads="1"/>
          </p:cNvSpPr>
          <p:nvPr/>
        </p:nvSpPr>
        <p:spPr bwMode="auto">
          <a:xfrm>
            <a:off x="7918450" y="-60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4" descr="k_{2}"/>
          <p:cNvSpPr>
            <a:spLocks noChangeAspect="1" noChangeArrowheads="1"/>
          </p:cNvSpPr>
          <p:nvPr/>
        </p:nvSpPr>
        <p:spPr bwMode="auto">
          <a:xfrm>
            <a:off x="-1177925" y="-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5" descr="k_{2}"/>
          <p:cNvSpPr>
            <a:spLocks noChangeAspect="1" noChangeArrowheads="1"/>
          </p:cNvSpPr>
          <p:nvPr/>
        </p:nvSpPr>
        <p:spPr bwMode="auto">
          <a:xfrm>
            <a:off x="6762750" y="-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4263" y="1675143"/>
            <a:ext cx="213360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(20)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(1</a:t>
            </a:r>
            <a:r>
              <a:rPr lang="en-US" altLang="ru-RU" sz="4000" b="1" dirty="0"/>
              <a:t>3</a:t>
            </a:r>
            <a:r>
              <a:rPr lang="ru-RU" altLang="ru-RU" sz="4000" b="1" dirty="0"/>
              <a:t>)</a:t>
            </a:r>
          </a:p>
        </p:txBody>
      </p:sp>
      <p:sp>
        <p:nvSpPr>
          <p:cNvPr id="1310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  <a:p>
            <a:endParaRPr lang="ru-RU" sz="20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r>
              <a:rPr lang="ru-RU" sz="2400" dirty="0" err="1"/>
              <a:t>Бакет</a:t>
            </a:r>
            <a:r>
              <a:rPr lang="ru-RU" sz="2400" dirty="0"/>
              <a:t> </a:t>
            </a:r>
            <a:r>
              <a:rPr lang="en-US" sz="2400" dirty="0"/>
              <a:t>D </a:t>
            </a:r>
            <a:r>
              <a:rPr lang="ru-RU" sz="2400" dirty="0"/>
              <a:t>нужно расщепить, потому что он полон</a:t>
            </a:r>
          </a:p>
          <a:p>
            <a:r>
              <a:rPr lang="ru-RU" sz="2400" dirty="0" err="1"/>
              <a:t>Бакет</a:t>
            </a:r>
            <a:r>
              <a:rPr lang="ru-RU" sz="2400" dirty="0"/>
              <a:t> </a:t>
            </a:r>
            <a:r>
              <a:rPr lang="en-US" sz="2400" dirty="0"/>
              <a:t>D </a:t>
            </a:r>
            <a:r>
              <a:rPr lang="ru-RU" sz="2400" dirty="0"/>
              <a:t>приписывается к 010</a:t>
            </a:r>
          </a:p>
          <a:p>
            <a:r>
              <a:rPr lang="en-US" sz="2400" dirty="0"/>
              <a:t>k</a:t>
            </a:r>
            <a:r>
              <a:rPr lang="en-US" sz="2400" baseline="-25000" dirty="0"/>
              <a:t>4</a:t>
            </a:r>
            <a:r>
              <a:rPr lang="en-US" sz="2400" dirty="0"/>
              <a:t> </a:t>
            </a:r>
            <a:r>
              <a:rPr lang="ru-RU" sz="2400" dirty="0"/>
              <a:t>попадает в </a:t>
            </a:r>
            <a:r>
              <a:rPr lang="en-US" sz="2400" dirty="0"/>
              <a:t>E</a:t>
            </a:r>
            <a:endParaRPr lang="ru-RU" altLang="ru-RU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17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1F2422-14B5-4EB5-A31A-E17864694118}" type="datetime1">
              <a:rPr lang="ru-RU" altLang="en-US" smtClean="0"/>
              <a:t>27.11.2019</a:t>
            </a:fld>
            <a:endParaRPr lang="ru-RU" alt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BE89C-BC0B-42D0-8395-B1AAF1918E9E}" type="slidenum">
              <a:rPr lang="ru-RU" altLang="en-US"/>
              <a:pPr>
                <a:defRPr/>
              </a:pPr>
              <a:t>77</a:t>
            </a:fld>
            <a:endParaRPr lang="ru-RU" alt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524000" y="-18466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" name="AutoShape 2" descr="h(k)"/>
          <p:cNvSpPr>
            <a:spLocks noChangeAspect="1" noChangeArrowheads="1"/>
          </p:cNvSpPr>
          <p:nvPr/>
        </p:nvSpPr>
        <p:spPr bwMode="auto">
          <a:xfrm>
            <a:off x="1768475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825" y="2647155"/>
            <a:ext cx="1200150" cy="6762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675" y="1709739"/>
            <a:ext cx="1981200" cy="6096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2119" y="3326605"/>
            <a:ext cx="1104900" cy="219075"/>
          </a:xfrm>
          <a:prstGeom prst="rect">
            <a:avLst/>
          </a:prstGeom>
        </p:spPr>
      </p:pic>
      <p:sp>
        <p:nvSpPr>
          <p:cNvPr id="15" name="AutoShape 2" descr="k_{2}"/>
          <p:cNvSpPr>
            <a:spLocks noChangeAspect="1" noChangeArrowheads="1"/>
          </p:cNvSpPr>
          <p:nvPr/>
        </p:nvSpPr>
        <p:spPr bwMode="auto">
          <a:xfrm>
            <a:off x="7229475" y="-60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3" descr="{\displaystyle h(k_{2})=010110}"/>
          <p:cNvSpPr>
            <a:spLocks noChangeAspect="1" noChangeArrowheads="1"/>
          </p:cNvSpPr>
          <p:nvPr/>
        </p:nvSpPr>
        <p:spPr bwMode="auto">
          <a:xfrm>
            <a:off x="7918450" y="-60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4" descr="k_{2}"/>
          <p:cNvSpPr>
            <a:spLocks noChangeAspect="1" noChangeArrowheads="1"/>
          </p:cNvSpPr>
          <p:nvPr/>
        </p:nvSpPr>
        <p:spPr bwMode="auto">
          <a:xfrm>
            <a:off x="-1177925" y="-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5" descr="k_{2}"/>
          <p:cNvSpPr>
            <a:spLocks noChangeAspect="1" noChangeArrowheads="1"/>
          </p:cNvSpPr>
          <p:nvPr/>
        </p:nvSpPr>
        <p:spPr bwMode="auto">
          <a:xfrm>
            <a:off x="6762750" y="-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8987" y="1671638"/>
            <a:ext cx="2133600" cy="2486025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52400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1" name="AutoShape 2" descr="k_{4}"/>
          <p:cNvSpPr>
            <a:spLocks noChangeAspect="1" noChangeArrowheads="1"/>
          </p:cNvSpPr>
          <p:nvPr/>
        </p:nvSpPr>
        <p:spPr bwMode="auto">
          <a:xfrm>
            <a:off x="241300" y="-142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3" descr="k_{2}"/>
          <p:cNvSpPr>
            <a:spLocks noChangeAspect="1" noChangeArrowheads="1"/>
          </p:cNvSpPr>
          <p:nvPr/>
        </p:nvSpPr>
        <p:spPr bwMode="auto">
          <a:xfrm>
            <a:off x="2247900" y="2746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587" y="1230464"/>
            <a:ext cx="2181225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(21)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</a:t>
            </a:r>
            <a:r>
              <a:rPr lang="ru-RU" altLang="ru-RU" sz="4000" b="1" dirty="0"/>
              <a:t>(14)</a:t>
            </a:r>
            <a:endParaRPr lang="ru-RU" altLang="ru-RU" sz="4000" b="1" dirty="0"/>
          </a:p>
        </p:txBody>
      </p:sp>
      <p:sp>
        <p:nvSpPr>
          <p:cNvPr id="1321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ru-RU" sz="2600" dirty="0" err="1"/>
              <a:t>Witold</a:t>
            </a:r>
            <a:r>
              <a:rPr lang="en-US" altLang="ru-RU" sz="2600" dirty="0"/>
              <a:t> </a:t>
            </a:r>
            <a:r>
              <a:rPr lang="en-US" altLang="ru-RU" sz="2600" dirty="0" err="1"/>
              <a:t>Litwin</a:t>
            </a:r>
            <a:r>
              <a:rPr lang="en-US" altLang="ru-RU" sz="2600" dirty="0"/>
              <a:t>. Linear Hashing: A New Tool for File and Table Addressing. Proceedings pf the Sixth International Conference on Very Large Data Bases, October 1-3, 1980, pp. 212-223</a:t>
            </a:r>
            <a:r>
              <a:rPr lang="ru-RU" altLang="ru-RU" sz="2600" dirty="0"/>
              <a:t> </a:t>
            </a:r>
          </a:p>
          <a:p>
            <a:r>
              <a:rPr lang="en-US" sz="2400" u="sng" dirty="0">
                <a:hlinkClick r:id="rId2"/>
              </a:rPr>
              <a:t>http://</a:t>
            </a:r>
            <a:r>
              <a:rPr lang="en-US" sz="2400" u="sng" dirty="0">
                <a:hlinkClick r:id="rId2"/>
              </a:rPr>
              <a:t>www.cs.cmu.edu/afs/cs.cmu.edu/user/christos/www/courses/826-resources/PAPERS+BOOK/linear-hashing.PDF</a:t>
            </a:r>
            <a:r>
              <a:rPr lang="ru-RU" sz="2400" u="sng" dirty="0"/>
              <a:t> </a:t>
            </a:r>
            <a:endParaRPr lang="ru-RU" altLang="ru-RU" sz="2600" dirty="0"/>
          </a:p>
          <a:p>
            <a:pPr eaLnBrk="1" hangingPunct="1"/>
            <a:r>
              <a:rPr lang="ru-RU" altLang="ru-RU" sz="2600" dirty="0"/>
              <a:t>Идея </a:t>
            </a:r>
            <a:r>
              <a:rPr lang="ru-RU" altLang="ru-RU" sz="2600" dirty="0"/>
              <a:t>линейного </a:t>
            </a:r>
            <a:r>
              <a:rPr lang="ru-RU" altLang="ru-RU" sz="2600" dirty="0" err="1"/>
              <a:t>хэширования</a:t>
            </a:r>
            <a:r>
              <a:rPr lang="ru-RU" altLang="ru-RU" sz="2600" dirty="0"/>
              <a:t> (</a:t>
            </a:r>
            <a:r>
              <a:rPr lang="ru-RU" altLang="ru-RU" sz="2600" dirty="0" err="1"/>
              <a:t>Linear</a:t>
            </a:r>
            <a:r>
              <a:rPr lang="ru-RU" altLang="ru-RU" sz="2600" dirty="0"/>
              <a:t> </a:t>
            </a:r>
            <a:r>
              <a:rPr lang="ru-RU" altLang="ru-RU" sz="2600" dirty="0" err="1"/>
              <a:t>Hashing</a:t>
            </a:r>
            <a:r>
              <a:rPr lang="ru-RU" altLang="ru-RU" sz="2600" dirty="0"/>
              <a:t>) состоит в том, чтобы можно было обойтись без поддержания справочника в основной памяти</a:t>
            </a:r>
          </a:p>
          <a:p>
            <a:pPr eaLnBrk="1" hangingPunct="1"/>
            <a:r>
              <a:rPr lang="ru-RU" altLang="ru-RU" sz="2600" dirty="0"/>
              <a:t>Основой метода является то, что для адресации блока внешней памяти всегда используются младшие биты значения хэш-функции</a:t>
            </a:r>
          </a:p>
          <a:p>
            <a:pPr eaLnBrk="1" hangingPunct="1"/>
            <a:r>
              <a:rPr lang="ru-RU" altLang="ru-RU" sz="2600" dirty="0"/>
              <a:t>Если возникает потребность в расщеплении, то записи перераспределяются по блокам так, чтобы адресация осталась правильной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218409-ADAC-4F62-AE05-6993310124AB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48E96-CF17-4D2F-A58C-7247366994C2}" type="slidenum">
              <a:rPr lang="ru-RU" altLang="en-US"/>
              <a:pPr>
                <a:defRPr/>
              </a:pPr>
              <a:t>78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5404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(21)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</a:t>
            </a:r>
            <a:r>
              <a:rPr lang="ru-RU" altLang="ru-RU" sz="4000" b="1" dirty="0"/>
              <a:t>(15)</a:t>
            </a:r>
            <a:endParaRPr lang="ru-RU" altLang="ru-RU" sz="4000" b="1" dirty="0"/>
          </a:p>
        </p:txBody>
      </p:sp>
      <p:sp>
        <p:nvSpPr>
          <p:cNvPr id="1321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 схеме линейного </a:t>
            </a:r>
            <a:r>
              <a:rPr lang="ru-RU" sz="2400" dirty="0" err="1"/>
              <a:t>хэширования</a:t>
            </a:r>
            <a:r>
              <a:rPr lang="en-US" sz="2400" dirty="0"/>
              <a:t> </a:t>
            </a:r>
            <a:r>
              <a:rPr lang="ru-RU" sz="2400" dirty="0"/>
              <a:t>имеются </a:t>
            </a:r>
            <a:r>
              <a:rPr lang="en-US" sz="2400" dirty="0"/>
              <a:t>m </a:t>
            </a:r>
            <a:r>
              <a:rPr lang="ru-RU" sz="2400" dirty="0"/>
              <a:t>исходных </a:t>
            </a:r>
            <a:r>
              <a:rPr lang="ru-RU" sz="2400" dirty="0" err="1"/>
              <a:t>бакетов</a:t>
            </a:r>
            <a:r>
              <a:rPr lang="ru-RU" sz="2400" dirty="0"/>
              <a:t> (от 0 до </a:t>
            </a:r>
            <a:r>
              <a:rPr lang="en-US" sz="2400" dirty="0"/>
              <a:t>m-1)</a:t>
            </a:r>
            <a:endParaRPr lang="ru-RU" sz="2400" dirty="0"/>
          </a:p>
          <a:p>
            <a:r>
              <a:rPr lang="ru-RU" sz="2400" dirty="0"/>
              <a:t>Хэш-функция </a:t>
            </a:r>
            <a:r>
              <a:rPr lang="en-US" sz="2400" dirty="0"/>
              <a:t>h</a:t>
            </a:r>
            <a:r>
              <a:rPr lang="en-US" sz="2400" baseline="-25000" dirty="0"/>
              <a:t>0</a:t>
            </a:r>
            <a:r>
              <a:rPr lang="en-US" sz="2400" dirty="0"/>
              <a:t>(k) = f(k) mod m, </a:t>
            </a:r>
            <a:r>
              <a:rPr lang="ru-RU" sz="2400" dirty="0"/>
              <a:t>используемая для отображения любого ключа в один из </a:t>
            </a:r>
            <a:r>
              <a:rPr lang="en-US" sz="2400" dirty="0"/>
              <a:t>m </a:t>
            </a:r>
            <a:r>
              <a:rPr lang="ru-RU" sz="2400" dirty="0" err="1"/>
              <a:t>бакетов</a:t>
            </a:r>
            <a:endParaRPr lang="ru-RU" sz="2400" dirty="0"/>
          </a:p>
          <a:p>
            <a:r>
              <a:rPr lang="ru-RU" sz="2400" dirty="0"/>
              <a:t>Указатель </a:t>
            </a:r>
            <a:r>
              <a:rPr lang="en-US" sz="2400" dirty="0"/>
              <a:t>p, </a:t>
            </a:r>
            <a:r>
              <a:rPr lang="ru-RU" sz="2400" dirty="0"/>
              <a:t>ссылающийся на </a:t>
            </a:r>
            <a:r>
              <a:rPr lang="ru-RU" sz="2400" dirty="0" err="1"/>
              <a:t>бакет</a:t>
            </a:r>
            <a:r>
              <a:rPr lang="ru-RU" sz="2400" dirty="0"/>
              <a:t>, который нужно расщепить следующим, если он переполнен</a:t>
            </a:r>
          </a:p>
          <a:p>
            <a:r>
              <a:rPr lang="ru-RU" sz="2400" dirty="0"/>
              <a:t>Пример с </a:t>
            </a:r>
            <a:r>
              <a:rPr lang="en-US" sz="2400" dirty="0"/>
              <a:t>m= 4, p = 0, </a:t>
            </a:r>
            <a:r>
              <a:rPr lang="en-US" sz="2400" dirty="0"/>
              <a:t>h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dirty="0"/>
              <a:t>k</a:t>
            </a:r>
            <a:r>
              <a:rPr lang="en-US" sz="2400" dirty="0"/>
              <a:t>) = </a:t>
            </a:r>
            <a:r>
              <a:rPr lang="en-US" sz="2400" dirty="0"/>
              <a:t>k mod 4</a:t>
            </a:r>
            <a:endParaRPr lang="en-US" sz="2400" dirty="0"/>
          </a:p>
          <a:p>
            <a:pPr eaLnBrk="1" hangingPunct="1"/>
            <a:endParaRPr lang="ru-RU" altLang="ru-RU" sz="2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39E22-32C4-47C4-AE36-AD8CCAF715F6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48E96-CF17-4D2F-A58C-7247366994C2}" type="slidenum">
              <a:rPr lang="ru-RU" altLang="en-US"/>
              <a:pPr>
                <a:defRPr/>
              </a:pPr>
              <a:t>79</a:t>
            </a:fld>
            <a:endParaRPr lang="ru-RU" alt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912" y="4445000"/>
            <a:ext cx="30765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84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889" y="3105877"/>
            <a:ext cx="4208716" cy="2351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dirty="0"/>
              <a:t>Хранение </a:t>
            </a:r>
            <a:r>
              <a:rPr lang="ru-RU" altLang="ru-RU" sz="2800" b="1" dirty="0"/>
              <a:t>таблиц </a:t>
            </a:r>
            <a:r>
              <a:rPr lang="ru-RU" altLang="ru-RU" sz="2800" b="1" dirty="0"/>
              <a:t>(3)</a:t>
            </a:r>
            <a:endParaRPr lang="ru-RU" altLang="ru-RU" sz="2800" b="1" dirty="0"/>
          </a:p>
        </p:txBody>
      </p:sp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725CB4-0C03-4232-917F-B270C722186D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3F2B7-15D6-4225-A43A-3B1995925E5D}" type="slidenum">
              <a:rPr lang="ru-RU" altLang="en-US"/>
              <a:pPr>
                <a:defRPr/>
              </a:pPr>
              <a:t>8</a:t>
            </a:fld>
            <a:endParaRPr lang="ru-RU" altLang="en-US"/>
          </a:p>
        </p:txBody>
      </p:sp>
      <p:pic>
        <p:nvPicPr>
          <p:cNvPr id="1044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07" y="877657"/>
            <a:ext cx="18351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5" name="Text Box 6"/>
          <p:cNvSpPr txBox="1">
            <a:spLocks noChangeArrowheads="1"/>
          </p:cNvSpPr>
          <p:nvPr/>
        </p:nvSpPr>
        <p:spPr bwMode="auto">
          <a:xfrm>
            <a:off x="468313" y="1412877"/>
            <a:ext cx="614045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dirty="0"/>
              <a:t> </a:t>
            </a:r>
            <a:r>
              <a:rPr lang="ru-RU" altLang="ru-RU" sz="1600" dirty="0"/>
              <a:t>Поскольку гораздо более распространено хранение по строкам, рассмотрим немного более подробно этот способ хранения таблиц 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 dirty="0"/>
              <a:t> Типовой, унаследованной от </a:t>
            </a:r>
            <a:r>
              <a:rPr lang="ru-RU" altLang="ru-RU" sz="1600" dirty="0" err="1"/>
              <a:t>System</a:t>
            </a:r>
            <a:r>
              <a:rPr lang="ru-RU" altLang="ru-RU" sz="1600" dirty="0"/>
              <a:t> R, структурой страницы данных является та, которая показана на рисунке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 dirty="0"/>
              <a:t> Эту организацию хранения кортежей можно в </a:t>
            </a:r>
            <a:endParaRPr lang="ru-RU" altLang="ru-RU" sz="1600" dirty="0"/>
          </a:p>
          <a:p>
            <a:pPr eaLnBrk="1" hangingPunct="1">
              <a:buClr>
                <a:schemeClr val="accent1"/>
              </a:buClr>
            </a:pPr>
            <a:r>
              <a:rPr lang="ru-RU" altLang="ru-RU" sz="1600" dirty="0"/>
              <a:t>целом </a:t>
            </a:r>
            <a:r>
              <a:rPr lang="ru-RU" altLang="ru-RU" sz="1600" dirty="0"/>
              <a:t>охарактеризовать следующим образом: </a:t>
            </a:r>
          </a:p>
        </p:txBody>
      </p:sp>
      <p:sp>
        <p:nvSpPr>
          <p:cNvPr id="104456" name="Text Box 7"/>
          <p:cNvSpPr txBox="1">
            <a:spLocks noChangeArrowheads="1"/>
          </p:cNvSpPr>
          <p:nvPr/>
        </p:nvSpPr>
        <p:spPr bwMode="auto">
          <a:xfrm>
            <a:off x="458788" y="3259536"/>
            <a:ext cx="8226425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dirty="0"/>
              <a:t> </a:t>
            </a:r>
            <a:r>
              <a:rPr lang="ru-RU" altLang="ru-RU" sz="1400" dirty="0"/>
              <a:t>Каждый кортеж обладает </a:t>
            </a:r>
            <a:r>
              <a:rPr lang="ru-RU" altLang="ru-RU" sz="1400" dirty="0"/>
              <a:t>уникальным</a:t>
            </a:r>
            <a:br>
              <a:rPr lang="ru-RU" altLang="ru-RU" sz="1400" dirty="0"/>
            </a:br>
            <a:r>
              <a:rPr lang="ru-RU" altLang="ru-RU" sz="1400" dirty="0"/>
              <a:t> </a:t>
            </a:r>
            <a:r>
              <a:rPr lang="ru-RU" altLang="ru-RU" sz="1400" dirty="0"/>
              <a:t>идентификатором (</a:t>
            </a:r>
            <a:r>
              <a:rPr lang="ru-RU" altLang="ru-RU" sz="1400" dirty="0" err="1"/>
              <a:t>tid</a:t>
            </a:r>
            <a:r>
              <a:rPr lang="ru-RU" altLang="ru-RU" sz="1400" dirty="0"/>
              <a:t>), не </a:t>
            </a:r>
            <a:r>
              <a:rPr lang="ru-RU" altLang="ru-RU" sz="1400" dirty="0"/>
              <a:t>изменяемым</a:t>
            </a:r>
            <a:br>
              <a:rPr lang="ru-RU" altLang="ru-RU" sz="1400" dirty="0"/>
            </a:br>
            <a:r>
              <a:rPr lang="ru-RU" altLang="ru-RU" sz="1400" dirty="0"/>
              <a:t> </a:t>
            </a:r>
            <a:r>
              <a:rPr lang="ru-RU" altLang="ru-RU" sz="1400" dirty="0"/>
              <a:t>во все время существования кортежа </a:t>
            </a:r>
            <a:r>
              <a:rPr lang="ru-RU" altLang="ru-RU" sz="1400" dirty="0"/>
              <a:t>и</a:t>
            </a:r>
            <a:br>
              <a:rPr lang="ru-RU" altLang="ru-RU" sz="1400" dirty="0"/>
            </a:br>
            <a:r>
              <a:rPr lang="ru-RU" altLang="ru-RU" sz="1400" dirty="0"/>
              <a:t> </a:t>
            </a:r>
            <a:r>
              <a:rPr lang="ru-RU" altLang="ru-RU" sz="1400" dirty="0"/>
              <a:t>позволяющим выбрать кортеж в </a:t>
            </a:r>
            <a:r>
              <a:rPr lang="ru-RU" altLang="ru-RU" sz="1400" dirty="0"/>
              <a:t/>
            </a:r>
            <a:br>
              <a:rPr lang="ru-RU" altLang="ru-RU" sz="1400" dirty="0"/>
            </a:br>
            <a:r>
              <a:rPr lang="ru-RU" altLang="ru-RU" sz="1400" dirty="0"/>
              <a:t>основную </a:t>
            </a:r>
            <a:r>
              <a:rPr lang="ru-RU" altLang="ru-RU" sz="1400" dirty="0"/>
              <a:t>память не более чем за два </a:t>
            </a:r>
            <a:r>
              <a:rPr lang="ru-RU" altLang="ru-RU" sz="1400" dirty="0"/>
              <a:t/>
            </a:r>
            <a:br>
              <a:rPr lang="ru-RU" altLang="ru-RU" sz="1400" dirty="0"/>
            </a:br>
            <a:r>
              <a:rPr lang="ru-RU" altLang="ru-RU" sz="1400" dirty="0"/>
              <a:t>обращения </a:t>
            </a:r>
            <a:r>
              <a:rPr lang="ru-RU" altLang="ru-RU" sz="1400" dirty="0"/>
              <a:t>к внешней памяти </a:t>
            </a:r>
          </a:p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ru-RU" altLang="ru-RU" sz="1400" dirty="0"/>
              <a:t> Обычно каждый кортеж хранится </a:t>
            </a:r>
            <a:r>
              <a:rPr lang="ru-RU" altLang="ru-RU" sz="1400" dirty="0"/>
              <a:t/>
            </a:r>
            <a:br>
              <a:rPr lang="ru-RU" altLang="ru-RU" sz="1400" dirty="0"/>
            </a:br>
            <a:r>
              <a:rPr lang="ru-RU" altLang="ru-RU" sz="1400" dirty="0"/>
              <a:t>целиком </a:t>
            </a:r>
            <a:r>
              <a:rPr lang="ru-RU" altLang="ru-RU" sz="1400" dirty="0"/>
              <a:t>в одной странице</a:t>
            </a:r>
          </a:p>
          <a:p>
            <a:pPr eaLnBrk="1" hangingPunct="1">
              <a:buClr>
                <a:schemeClr val="accent1"/>
              </a:buClr>
              <a:buFontTx/>
              <a:buChar char="o"/>
            </a:pPr>
            <a:r>
              <a:rPr lang="ru-RU" altLang="ru-RU" dirty="0"/>
              <a:t> </a:t>
            </a:r>
            <a:r>
              <a:rPr lang="ru-RU" altLang="ru-RU" sz="1600" dirty="0"/>
              <a:t>Из этого следует, что максимальная </a:t>
            </a:r>
            <a:r>
              <a:rPr lang="ru-RU" altLang="ru-RU" sz="1600" dirty="0"/>
              <a:t/>
            </a:r>
            <a:br>
              <a:rPr lang="ru-RU" altLang="ru-RU" sz="1600" dirty="0"/>
            </a:br>
            <a:r>
              <a:rPr lang="ru-RU" altLang="ru-RU" sz="1600" dirty="0"/>
              <a:t>длина </a:t>
            </a:r>
            <a:r>
              <a:rPr lang="ru-RU" altLang="ru-RU" sz="1600" dirty="0"/>
              <a:t>кортежа любой таблицы ограничена размерами страницы</a:t>
            </a:r>
          </a:p>
          <a:p>
            <a:pPr eaLnBrk="1" hangingPunct="1">
              <a:buClr>
                <a:schemeClr val="accent1"/>
              </a:buClr>
              <a:buFontTx/>
              <a:buChar char="o"/>
            </a:pPr>
            <a:r>
              <a:rPr lang="ru-RU" altLang="ru-RU" sz="1600" dirty="0"/>
              <a:t> Возникает вопрос: как быть с «длинными» данными, которые в принципе не помещаются в одной странице? </a:t>
            </a:r>
          </a:p>
        </p:txBody>
      </p:sp>
    </p:spTree>
    <p:extLst>
      <p:ext uri="{BB962C8B-B14F-4D97-AF65-F5344CB8AC3E}">
        <p14:creationId xmlns:p14="http://schemas.microsoft.com/office/powerpoint/2010/main" val="294036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(21)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</a:t>
            </a:r>
            <a:r>
              <a:rPr lang="ru-RU" altLang="ru-RU" sz="4000" b="1" dirty="0"/>
              <a:t>(16)</a:t>
            </a:r>
            <a:endParaRPr lang="ru-RU" altLang="ru-RU" sz="4000" b="1" dirty="0"/>
          </a:p>
        </p:txBody>
      </p:sp>
      <p:sp>
        <p:nvSpPr>
          <p:cNvPr id="1321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Когда происходит первое переполнение (оно может произойти в любом </a:t>
            </a:r>
            <a:r>
              <a:rPr lang="ru-RU" sz="2000" dirty="0" err="1"/>
              <a:t>бакете</a:t>
            </a:r>
            <a:r>
              <a:rPr lang="ru-RU" sz="2000" dirty="0"/>
              <a:t>), </a:t>
            </a:r>
            <a:r>
              <a:rPr lang="ru-RU" sz="2000" dirty="0" err="1"/>
              <a:t>бакет</a:t>
            </a:r>
            <a:r>
              <a:rPr lang="ru-RU" sz="2000" dirty="0"/>
              <a:t> 0, на который указывает </a:t>
            </a:r>
            <a:r>
              <a:rPr lang="en-US" sz="2000" dirty="0"/>
              <a:t>p, </a:t>
            </a:r>
            <a:r>
              <a:rPr lang="ru-RU" sz="2000" dirty="0"/>
              <a:t>расщепляется на два </a:t>
            </a:r>
            <a:r>
              <a:rPr lang="ru-RU" sz="2000" dirty="0" err="1"/>
              <a:t>бакете</a:t>
            </a:r>
            <a:r>
              <a:rPr lang="ru-RU" sz="2000" dirty="0"/>
              <a:t> – исходный </a:t>
            </a:r>
            <a:r>
              <a:rPr lang="ru-RU" sz="2000" dirty="0" err="1"/>
              <a:t>бакет</a:t>
            </a:r>
            <a:r>
              <a:rPr lang="ru-RU" sz="2000" dirty="0"/>
              <a:t> 0 и новый </a:t>
            </a:r>
            <a:r>
              <a:rPr lang="ru-RU" sz="2000" dirty="0" err="1"/>
              <a:t>бакет</a:t>
            </a:r>
            <a:r>
              <a:rPr lang="ru-RU" sz="2000" dirty="0"/>
              <a:t> </a:t>
            </a:r>
            <a:r>
              <a:rPr lang="en-US" sz="2000" dirty="0"/>
              <a:t>m</a:t>
            </a:r>
          </a:p>
          <a:p>
            <a:r>
              <a:rPr lang="ru-RU" sz="2000" dirty="0"/>
              <a:t>К переполненному </a:t>
            </a:r>
            <a:r>
              <a:rPr lang="ru-RU" sz="2000" dirty="0" err="1"/>
              <a:t>бакету</a:t>
            </a:r>
            <a:r>
              <a:rPr lang="ru-RU" sz="2000" dirty="0"/>
              <a:t> также добавляется новая пустая страница для сохранения ключа</a:t>
            </a:r>
          </a:p>
          <a:p>
            <a:r>
              <a:rPr lang="ru-RU" sz="2000" dirty="0"/>
              <a:t>Ключи, которые искались в </a:t>
            </a:r>
            <a:r>
              <a:rPr lang="ru-RU" sz="2000" dirty="0" err="1"/>
              <a:t>бакете</a:t>
            </a:r>
            <a:r>
              <a:rPr lang="ru-RU" sz="2000" dirty="0"/>
              <a:t> 0 (с использованием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), </a:t>
            </a:r>
            <a:r>
              <a:rPr lang="ru-RU" sz="2000" dirty="0"/>
              <a:t>перераспределяются между </a:t>
            </a:r>
            <a:r>
              <a:rPr lang="ru-RU" sz="2000" dirty="0" err="1"/>
              <a:t>бакетами</a:t>
            </a:r>
            <a:r>
              <a:rPr lang="ru-RU" sz="2000" dirty="0"/>
              <a:t> 0 и </a:t>
            </a:r>
            <a:r>
              <a:rPr lang="en-US" sz="2000" dirty="0"/>
              <a:t>m </a:t>
            </a:r>
            <a:r>
              <a:rPr lang="ru-RU" sz="2000" dirty="0"/>
              <a:t>с использованием новой хэш-функции </a:t>
            </a:r>
            <a:r>
              <a:rPr lang="en-US" sz="2000" dirty="0"/>
              <a:t>h</a:t>
            </a:r>
            <a:r>
              <a:rPr lang="ru-RU" sz="2000" baseline="-25000" dirty="0"/>
              <a:t>1</a:t>
            </a:r>
            <a:endParaRPr lang="en-US" sz="2000" dirty="0"/>
          </a:p>
          <a:p>
            <a:pPr eaLnBrk="1" hangingPunct="1"/>
            <a:endParaRPr lang="ru-RU" altLang="ru-RU" sz="2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768E24-3160-4D2E-8D03-5CCF184AE699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48E96-CF17-4D2F-A58C-7247366994C2}" type="slidenum">
              <a:rPr lang="ru-RU" altLang="en-US"/>
              <a:pPr>
                <a:defRPr/>
              </a:pPr>
              <a:t>80</a:t>
            </a:fld>
            <a:endParaRPr lang="ru-RU" alt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212" y="4226651"/>
            <a:ext cx="3076575" cy="16859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0203" y="3978275"/>
            <a:ext cx="336232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(21)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</a:t>
            </a:r>
            <a:r>
              <a:rPr lang="ru-RU" altLang="ru-RU" sz="4000" b="1" dirty="0"/>
              <a:t>(17)</a:t>
            </a:r>
            <a:endParaRPr lang="ru-RU" altLang="ru-RU" sz="4000" b="1" dirty="0"/>
          </a:p>
        </p:txBody>
      </p:sp>
      <p:sp>
        <p:nvSpPr>
          <p:cNvPr id="1321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Показано, что будет после вставки нового ключа 11 в </a:t>
            </a:r>
            <a:r>
              <a:rPr lang="ru-RU" sz="2000" dirty="0" err="1"/>
              <a:t>бакет</a:t>
            </a:r>
            <a:r>
              <a:rPr lang="ru-RU" sz="2000" dirty="0"/>
              <a:t> 11 </a:t>
            </a:r>
            <a:r>
              <a:rPr lang="en-US" sz="2000" dirty="0"/>
              <a:t>mod 4 = 3</a:t>
            </a:r>
            <a:endParaRPr lang="ru-RU" sz="2000" dirty="0"/>
          </a:p>
          <a:p>
            <a:r>
              <a:rPr lang="ru-RU" sz="2000" dirty="0"/>
              <a:t>В третьем </a:t>
            </a:r>
            <a:r>
              <a:rPr lang="ru-RU" sz="2000" dirty="0" err="1"/>
              <a:t>бакете</a:t>
            </a:r>
            <a:r>
              <a:rPr lang="ru-RU" sz="2000" dirty="0"/>
              <a:t> произошло переполнение и появилась страница переполнения для хранения новой записи</a:t>
            </a:r>
          </a:p>
          <a:p>
            <a:r>
              <a:rPr lang="ru-RU" sz="2000" dirty="0" err="1"/>
              <a:t>Бакет</a:t>
            </a:r>
            <a:r>
              <a:rPr lang="ru-RU" sz="2000" dirty="0"/>
              <a:t> 0 расщепился на </a:t>
            </a:r>
            <a:r>
              <a:rPr lang="ru-RU" sz="2000" dirty="0" err="1"/>
              <a:t>бакеты</a:t>
            </a:r>
            <a:r>
              <a:rPr lang="ru-RU" sz="2000" dirty="0"/>
              <a:t> 0 и 4 с использованием новой хэш-функции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(k) = k mod </a:t>
            </a:r>
            <a:r>
              <a:rPr lang="ru-RU" sz="2000" dirty="0"/>
              <a:t>8</a:t>
            </a:r>
          </a:p>
          <a:p>
            <a:r>
              <a:rPr lang="ru-RU" sz="2000" dirty="0"/>
              <a:t>В кружках ключи, которые переехали в новый </a:t>
            </a:r>
            <a:r>
              <a:rPr lang="ru-RU" sz="2000" dirty="0" err="1"/>
              <a:t>бакет</a:t>
            </a:r>
            <a:endParaRPr lang="en-US" sz="2000" dirty="0"/>
          </a:p>
          <a:p>
            <a:endParaRPr lang="en-US" sz="2000" dirty="0"/>
          </a:p>
          <a:p>
            <a:pPr eaLnBrk="1" hangingPunct="1"/>
            <a:endParaRPr lang="ru-RU" altLang="ru-RU" sz="2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BC2D8-C936-4F4F-BD3E-892815D9CA9C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48E96-CF17-4D2F-A58C-7247366994C2}" type="slidenum">
              <a:rPr lang="ru-RU" altLang="en-US"/>
              <a:pPr>
                <a:defRPr/>
              </a:pPr>
              <a:t>81</a:t>
            </a:fld>
            <a:endParaRPr lang="ru-RU" alt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502" y="4014519"/>
            <a:ext cx="3076575" cy="16859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978275"/>
            <a:ext cx="336232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09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(21)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(18)</a:t>
            </a:r>
          </a:p>
        </p:txBody>
      </p:sp>
      <p:sp>
        <p:nvSpPr>
          <p:cNvPr id="1321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Следующее переполнение </a:t>
            </a:r>
            <a:r>
              <a:rPr lang="ru-RU" sz="1600" dirty="0" err="1"/>
              <a:t>бакета</a:t>
            </a:r>
            <a:r>
              <a:rPr lang="ru-RU" sz="1600" dirty="0"/>
              <a:t>, которое может быть вызвано вставкой двух ключей в </a:t>
            </a:r>
            <a:r>
              <a:rPr lang="ru-RU" sz="1600" dirty="0" err="1"/>
              <a:t>бакет</a:t>
            </a:r>
            <a:r>
              <a:rPr lang="ru-RU" sz="1600" dirty="0"/>
              <a:t> 2 или трех ключей в </a:t>
            </a:r>
            <a:r>
              <a:rPr lang="ru-RU" sz="1600" dirty="0" err="1"/>
              <a:t>бакет</a:t>
            </a:r>
            <a:r>
              <a:rPr lang="ru-RU" sz="1600" dirty="0"/>
              <a:t> 3, вызовет новое расщепление, в результате которого добавится </a:t>
            </a:r>
            <a:r>
              <a:rPr lang="ru-RU" sz="1600" dirty="0" err="1"/>
              <a:t>бакет</a:t>
            </a:r>
            <a:r>
              <a:rPr lang="ru-RU" sz="1600" dirty="0"/>
              <a:t> 5, и содержимое </a:t>
            </a:r>
            <a:r>
              <a:rPr lang="ru-RU" sz="1600" dirty="0" err="1"/>
              <a:t>бакета</a:t>
            </a:r>
            <a:r>
              <a:rPr lang="ru-RU" sz="1600" dirty="0"/>
              <a:t> 1 перераспределится с использованием хэш-функции </a:t>
            </a:r>
            <a:r>
              <a:rPr lang="en-US" sz="1600" dirty="0"/>
              <a:t>h</a:t>
            </a:r>
            <a:r>
              <a:rPr lang="ru-RU" sz="1600" baseline="-25000" dirty="0"/>
              <a:t>1</a:t>
            </a:r>
            <a:r>
              <a:rPr lang="ru-RU" sz="1600" dirty="0"/>
              <a:t> между </a:t>
            </a:r>
            <a:r>
              <a:rPr lang="ru-RU" sz="1600" dirty="0" err="1"/>
              <a:t>бакетами</a:t>
            </a:r>
            <a:r>
              <a:rPr lang="ru-RU" sz="1600" dirty="0"/>
              <a:t> 1 и 5</a:t>
            </a:r>
          </a:p>
          <a:p>
            <a:r>
              <a:rPr lang="ru-RU" sz="1600" dirty="0"/>
              <a:t>Необходимым свойством </a:t>
            </a:r>
            <a:r>
              <a:rPr lang="en-US" sz="1600" dirty="0"/>
              <a:t>h</a:t>
            </a:r>
            <a:r>
              <a:rPr lang="ru-RU" sz="1600" baseline="-25000" dirty="0"/>
              <a:t>1 </a:t>
            </a:r>
            <a:r>
              <a:rPr lang="ru-RU" sz="1600" dirty="0"/>
              <a:t>является то, ключи, отображавшиеся </a:t>
            </a:r>
            <a:r>
              <a:rPr lang="en-US" sz="1600" dirty="0"/>
              <a:t>h</a:t>
            </a:r>
            <a:r>
              <a:rPr lang="en-US" sz="1600" baseline="-25000" dirty="0"/>
              <a:t>0</a:t>
            </a:r>
            <a:r>
              <a:rPr lang="ru-RU" sz="1600" baseline="-25000" dirty="0"/>
              <a:t> </a:t>
            </a:r>
            <a:r>
              <a:rPr lang="ru-RU" sz="1600" dirty="0"/>
              <a:t>в </a:t>
            </a:r>
            <a:r>
              <a:rPr lang="ru-RU" sz="1600" dirty="0" err="1"/>
              <a:t>бакет</a:t>
            </a:r>
            <a:r>
              <a:rPr lang="ru-RU" sz="1600" dirty="0"/>
              <a:t> </a:t>
            </a:r>
            <a:r>
              <a:rPr lang="en-US" sz="1600" dirty="0"/>
              <a:t>j, </a:t>
            </a:r>
            <a:r>
              <a:rPr lang="ru-RU" sz="1600" dirty="0"/>
              <a:t>будут отображаться в </a:t>
            </a:r>
            <a:r>
              <a:rPr lang="ru-RU" sz="1600" dirty="0" err="1"/>
              <a:t>бакеты</a:t>
            </a:r>
            <a:r>
              <a:rPr lang="ru-RU" sz="1600" dirty="0"/>
              <a:t> </a:t>
            </a:r>
            <a:r>
              <a:rPr lang="en-US" sz="1600" dirty="0"/>
              <a:t>j </a:t>
            </a:r>
            <a:r>
              <a:rPr lang="ru-RU" sz="1600" dirty="0"/>
              <a:t>или </a:t>
            </a:r>
            <a:r>
              <a:rPr lang="en-US" sz="1600" dirty="0"/>
              <a:t>j + m (</a:t>
            </a:r>
            <a:r>
              <a:rPr lang="ru-RU" sz="1600" dirty="0"/>
              <a:t>например, </a:t>
            </a:r>
            <a:r>
              <a:rPr lang="en-US" sz="1600" dirty="0"/>
              <a:t>h</a:t>
            </a:r>
            <a:r>
              <a:rPr lang="ru-RU" sz="1600" baseline="-25000" dirty="0"/>
              <a:t>1</a:t>
            </a:r>
            <a:r>
              <a:rPr lang="en-US" sz="1600" dirty="0"/>
              <a:t>(k</a:t>
            </a:r>
            <a:r>
              <a:rPr lang="en-US" sz="1600" dirty="0"/>
              <a:t>) = </a:t>
            </a:r>
            <a:r>
              <a:rPr lang="en-US" sz="1600" dirty="0"/>
              <a:t>k mod 2m)</a:t>
            </a:r>
          </a:p>
          <a:p>
            <a:r>
              <a:rPr lang="ru-RU" sz="1600" dirty="0"/>
              <a:t>Дальнейшие переполнения </a:t>
            </a:r>
            <a:r>
              <a:rPr lang="ru-RU" sz="1600" dirty="0" err="1"/>
              <a:t>бакетов</a:t>
            </a:r>
            <a:r>
              <a:rPr lang="ru-RU" sz="1600" dirty="0"/>
              <a:t> будут приводить к дальнейшим расщеплениям в порядке линейного </a:t>
            </a:r>
            <a:r>
              <a:rPr lang="ru-RU" sz="1600" dirty="0" err="1"/>
              <a:t>хэширования</a:t>
            </a:r>
            <a:r>
              <a:rPr lang="ru-RU" sz="1600" dirty="0"/>
              <a:t> (с увеличением </a:t>
            </a:r>
            <a:r>
              <a:rPr lang="en-US" sz="1600" dirty="0"/>
              <a:t>p </a:t>
            </a:r>
            <a:r>
              <a:rPr lang="ru-RU" sz="1600" dirty="0"/>
              <a:t>на 1 при каждом </a:t>
            </a:r>
            <a:r>
              <a:rPr lang="ru-RU" sz="1600" dirty="0" err="1"/>
              <a:t>расшеплении</a:t>
            </a:r>
            <a:r>
              <a:rPr lang="ru-RU" sz="1600" dirty="0"/>
              <a:t>)</a:t>
            </a:r>
            <a:endParaRPr lang="en-US" sz="1600" dirty="0"/>
          </a:p>
          <a:p>
            <a:endParaRPr lang="en-US" sz="1600" dirty="0"/>
          </a:p>
          <a:p>
            <a:pPr eaLnBrk="1" hangingPunct="1"/>
            <a:endParaRPr lang="ru-RU" altLang="ru-RU" sz="2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02DF4E-5B77-46FC-AA27-C06738DD68F4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48E96-CF17-4D2F-A58C-7247366994C2}" type="slidenum">
              <a:rPr lang="ru-RU" altLang="en-US"/>
              <a:pPr>
                <a:defRPr/>
              </a:pPr>
              <a:t>82</a:t>
            </a:fld>
            <a:endParaRPr lang="ru-RU" alt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241" y="4002364"/>
            <a:ext cx="3076575" cy="16859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4337" y="3865562"/>
            <a:ext cx="336232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2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 </a:t>
            </a:r>
            <a:r>
              <a:rPr lang="ru-RU" altLang="ru-RU" sz="4000" b="1" dirty="0"/>
              <a:t>(21)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</a:t>
            </a:r>
            <a:r>
              <a:rPr lang="ru-RU" altLang="ru-RU" sz="4000" b="1" dirty="0"/>
              <a:t>(19)</a:t>
            </a:r>
            <a:endParaRPr lang="ru-RU" altLang="ru-RU" sz="4000" b="1" dirty="0"/>
          </a:p>
        </p:txBody>
      </p:sp>
      <p:sp>
        <p:nvSpPr>
          <p:cNvPr id="1321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/>
              <a:t>После достаточного числа переполнений все исходные </a:t>
            </a:r>
            <a:r>
              <a:rPr lang="ru-RU" sz="2000" dirty="0" err="1"/>
              <a:t>бакеты</a:t>
            </a:r>
            <a:r>
              <a:rPr lang="ru-RU" sz="2000" dirty="0"/>
              <a:t> расщепятся</a:t>
            </a:r>
          </a:p>
          <a:p>
            <a:r>
              <a:rPr lang="ru-RU" sz="2000" dirty="0"/>
              <a:t>Это отмечает конец нулевого раунда расщепления</a:t>
            </a:r>
          </a:p>
          <a:p>
            <a:r>
              <a:rPr lang="ru-RU" sz="2000" dirty="0"/>
              <a:t>В первом раунде </a:t>
            </a:r>
            <a:r>
              <a:rPr lang="en-US" sz="2000" dirty="0"/>
              <a:t>p </a:t>
            </a:r>
            <a:r>
              <a:rPr lang="ru-RU" sz="2000" dirty="0"/>
              <a:t>двигалось от </a:t>
            </a:r>
            <a:r>
              <a:rPr lang="ru-RU" sz="2000" dirty="0" err="1"/>
              <a:t>бакета</a:t>
            </a:r>
            <a:r>
              <a:rPr lang="ru-RU" sz="2000" dirty="0"/>
              <a:t> 0 до </a:t>
            </a:r>
            <a:r>
              <a:rPr lang="ru-RU" sz="2000" dirty="0" err="1"/>
              <a:t>бакета</a:t>
            </a:r>
            <a:r>
              <a:rPr lang="ru-RU" sz="2000" dirty="0"/>
              <a:t> </a:t>
            </a:r>
            <a:r>
              <a:rPr lang="en-US" sz="2000" dirty="0"/>
              <a:t>m – 1</a:t>
            </a:r>
          </a:p>
          <a:p>
            <a:r>
              <a:rPr lang="ru-RU" sz="2000" dirty="0"/>
              <a:t>В конце нулевого раунда в схеме линейного </a:t>
            </a:r>
            <a:r>
              <a:rPr lang="ru-RU" sz="2000" dirty="0" err="1"/>
              <a:t>хэширования</a:t>
            </a:r>
            <a:r>
              <a:rPr lang="ru-RU" sz="2000" dirty="0"/>
              <a:t> имеется 2</a:t>
            </a:r>
            <a:r>
              <a:rPr lang="en-US" sz="2000" dirty="0"/>
              <a:t>m </a:t>
            </a:r>
            <a:r>
              <a:rPr lang="ru-RU" sz="2000" dirty="0" err="1"/>
              <a:t>бакетов</a:t>
            </a:r>
            <a:endParaRPr lang="ru-RU" sz="2000" dirty="0"/>
          </a:p>
          <a:p>
            <a:r>
              <a:rPr lang="ru-RU" sz="2000" dirty="0"/>
              <a:t>Хэш-функция </a:t>
            </a:r>
            <a:r>
              <a:rPr lang="en-US" sz="2000" dirty="0"/>
              <a:t>h</a:t>
            </a:r>
            <a:r>
              <a:rPr lang="en-US" sz="2000" baseline="-25000" dirty="0"/>
              <a:t>0 </a:t>
            </a:r>
            <a:r>
              <a:rPr lang="ru-RU" sz="2000" baseline="-25000" dirty="0"/>
              <a:t> </a:t>
            </a:r>
            <a:r>
              <a:rPr lang="ru-RU" sz="2000" dirty="0"/>
              <a:t>больше не нужна, поскольку все </a:t>
            </a:r>
            <a:r>
              <a:rPr lang="en-US" sz="2000" dirty="0"/>
              <a:t>2m </a:t>
            </a:r>
            <a:r>
              <a:rPr lang="ru-RU" sz="2000" dirty="0" err="1"/>
              <a:t>бакетов</a:t>
            </a:r>
            <a:r>
              <a:rPr lang="ru-RU" sz="2000" dirty="0"/>
              <a:t> могут адресоваться функцией </a:t>
            </a:r>
            <a:r>
              <a:rPr lang="en-US" sz="2000" dirty="0"/>
              <a:t>h</a:t>
            </a:r>
            <a:r>
              <a:rPr lang="ru-RU" sz="2000" baseline="-25000" dirty="0"/>
              <a:t>1</a:t>
            </a:r>
            <a:endParaRPr lang="ru-RU" sz="2000" dirty="0"/>
          </a:p>
          <a:p>
            <a:r>
              <a:rPr lang="ru-RU" sz="2000" dirty="0"/>
              <a:t>Переменная </a:t>
            </a:r>
            <a:r>
              <a:rPr lang="en-US" sz="2000" dirty="0"/>
              <a:t>p </a:t>
            </a:r>
            <a:r>
              <a:rPr lang="ru-RU" sz="2000" dirty="0"/>
              <a:t>устанавливается в 0, и начинается новый раунд с использование хэш-функции </a:t>
            </a:r>
            <a:r>
              <a:rPr lang="en-US" sz="2000" dirty="0"/>
              <a:t>h</a:t>
            </a:r>
            <a:r>
              <a:rPr lang="ru-RU" sz="2000" baseline="-25000" dirty="0"/>
              <a:t>2</a:t>
            </a:r>
            <a:endParaRPr lang="en-US" sz="2000" dirty="0"/>
          </a:p>
          <a:p>
            <a:r>
              <a:rPr lang="ru-RU" altLang="ru-RU" sz="2000" dirty="0"/>
              <a:t>В Схеме линейного </a:t>
            </a:r>
            <a:r>
              <a:rPr lang="ru-RU" altLang="ru-RU" sz="2000" dirty="0" err="1"/>
              <a:t>хэширования</a:t>
            </a:r>
            <a:r>
              <a:rPr lang="ru-RU" altLang="ru-RU" sz="2000" dirty="0"/>
              <a:t> используется семейство хэш-функций </a:t>
            </a:r>
            <a:r>
              <a:rPr lang="en-US" sz="2000" dirty="0"/>
              <a:t>h</a:t>
            </a:r>
            <a:r>
              <a:rPr lang="en-US" sz="2000" baseline="-25000" dirty="0"/>
              <a:t>0 </a:t>
            </a:r>
            <a:r>
              <a:rPr lang="ru-RU" sz="2000" dirty="0"/>
              <a:t>,</a:t>
            </a:r>
            <a:r>
              <a:rPr lang="ru-RU" altLang="ru-RU" sz="2000" dirty="0"/>
              <a:t> </a:t>
            </a:r>
            <a:r>
              <a:rPr lang="en-US" sz="2000" dirty="0"/>
              <a:t>h</a:t>
            </a:r>
            <a:r>
              <a:rPr lang="ru-RU" sz="2000" baseline="-25000" dirty="0"/>
              <a:t>1</a:t>
            </a:r>
            <a:r>
              <a:rPr lang="en-US" sz="2000" baseline="-25000" dirty="0"/>
              <a:t> </a:t>
            </a:r>
            <a:r>
              <a:rPr lang="ru-RU" sz="2000" dirty="0"/>
              <a:t>, </a:t>
            </a:r>
            <a:r>
              <a:rPr lang="en-US" sz="2000" dirty="0"/>
              <a:t>h</a:t>
            </a:r>
            <a:r>
              <a:rPr lang="ru-RU" sz="2000" baseline="-25000" dirty="0"/>
              <a:t>2</a:t>
            </a:r>
            <a:r>
              <a:rPr lang="en-US" sz="2000" baseline="-25000" dirty="0"/>
              <a:t> </a:t>
            </a:r>
            <a:r>
              <a:rPr lang="ru-RU" sz="2000" dirty="0"/>
              <a:t>, и т.д.</a:t>
            </a:r>
          </a:p>
          <a:p>
            <a:r>
              <a:rPr lang="ru-RU" altLang="ru-RU" sz="2000" dirty="0"/>
              <a:t>Если исходная функция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ru-RU" sz="2000" dirty="0"/>
              <a:t> = </a:t>
            </a:r>
            <a:r>
              <a:rPr lang="en-US" sz="2000" dirty="0"/>
              <a:t>f(k) mod m, </a:t>
            </a:r>
            <a:r>
              <a:rPr lang="ru-RU" sz="2000" dirty="0"/>
              <a:t>то </a:t>
            </a:r>
            <a:r>
              <a:rPr lang="en-US" sz="2000" dirty="0"/>
              <a:t>h</a:t>
            </a:r>
            <a:r>
              <a:rPr lang="en-US" sz="2000" baseline="-25000" dirty="0"/>
              <a:t>i  </a:t>
            </a:r>
            <a:r>
              <a:rPr lang="en-US" sz="2000" dirty="0"/>
              <a:t>= f(k) mod 2</a:t>
            </a:r>
            <a:r>
              <a:rPr lang="en-US" sz="2000" baseline="30000" dirty="0"/>
              <a:t>i</a:t>
            </a:r>
            <a:r>
              <a:rPr lang="en-US" sz="2000" dirty="0"/>
              <a:t>m</a:t>
            </a:r>
          </a:p>
          <a:p>
            <a:r>
              <a:rPr lang="ru-RU" altLang="ru-RU" sz="2000" dirty="0"/>
              <a:t>В любое время используются функции </a:t>
            </a:r>
            <a:r>
              <a:rPr lang="en-US" sz="2000" dirty="0"/>
              <a:t>h</a:t>
            </a:r>
            <a:r>
              <a:rPr lang="en-US" sz="2000" baseline="-25000" dirty="0"/>
              <a:t>i</a:t>
            </a:r>
            <a:r>
              <a:rPr lang="ru-RU" sz="2000" dirty="0"/>
              <a:t> и </a:t>
            </a:r>
            <a:r>
              <a:rPr lang="en-US" sz="2000" dirty="0"/>
              <a:t>h</a:t>
            </a:r>
            <a:r>
              <a:rPr lang="en-US" sz="2000" baseline="-25000" dirty="0"/>
              <a:t>i+1</a:t>
            </a:r>
            <a:endParaRPr lang="ru-RU" alt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54B486-A9F8-41C2-9813-C9ACF680687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48E96-CF17-4D2F-A58C-7247366994C2}" type="slidenum">
              <a:rPr lang="ru-RU" altLang="en-US"/>
              <a:pPr>
                <a:defRPr/>
              </a:pPr>
              <a:t>83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6647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Индексы</a:t>
            </a:r>
            <a:r>
              <a:rPr lang="ru-RU" altLang="ru-RU" sz="4000" b="1" dirty="0"/>
              <a:t> </a:t>
            </a:r>
            <a:r>
              <a:rPr lang="ru-RU" altLang="ru-RU" sz="4000" b="1" dirty="0"/>
              <a:t>(21) </a:t>
            </a:r>
            <a:r>
              <a:rPr lang="ru-RU" altLang="ru-RU" sz="4000" b="1" dirty="0" err="1"/>
              <a:t>Хэширование</a:t>
            </a:r>
            <a:r>
              <a:rPr lang="ru-RU" altLang="ru-RU" sz="4000" b="1" dirty="0"/>
              <a:t> </a:t>
            </a:r>
            <a:r>
              <a:rPr lang="ru-RU" altLang="ru-RU" sz="4000" b="1" dirty="0"/>
              <a:t>(20)</a:t>
            </a:r>
            <a:endParaRPr lang="ru-RU" altLang="ru-RU" sz="4000" b="1" dirty="0"/>
          </a:p>
        </p:txBody>
      </p:sp>
      <p:sp>
        <p:nvSpPr>
          <p:cNvPr id="1321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ru-RU" sz="2000" dirty="0"/>
              <a:t>Если </a:t>
            </a:r>
            <a:r>
              <a:rPr lang="en-US" sz="2000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(k</a:t>
            </a:r>
            <a:r>
              <a:rPr lang="en-US" sz="2000" dirty="0"/>
              <a:t>) </a:t>
            </a:r>
            <a:r>
              <a:rPr lang="en-US" sz="2000" dirty="0"/>
              <a:t>&gt;= p</a:t>
            </a:r>
            <a:r>
              <a:rPr lang="en-US" sz="2000" baseline="-25000" dirty="0"/>
              <a:t>i</a:t>
            </a:r>
            <a:r>
              <a:rPr lang="en-US" sz="2000" dirty="0"/>
              <a:t>,  </a:t>
            </a:r>
            <a:r>
              <a:rPr lang="ru-RU" sz="2000" dirty="0"/>
              <a:t>выбирается </a:t>
            </a:r>
            <a:r>
              <a:rPr lang="ru-RU" sz="2000" dirty="0" err="1"/>
              <a:t>бакет</a:t>
            </a:r>
            <a:r>
              <a:rPr lang="ru-RU" sz="2000" dirty="0"/>
              <a:t> </a:t>
            </a:r>
            <a:r>
              <a:rPr lang="en-US" sz="2000" dirty="0"/>
              <a:t> </a:t>
            </a:r>
            <a:r>
              <a:rPr lang="ru-RU" sz="2000" dirty="0"/>
              <a:t>с номером </a:t>
            </a:r>
            <a:r>
              <a:rPr lang="en-US" sz="2000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(k)</a:t>
            </a:r>
            <a:endParaRPr lang="en-US" sz="2000" dirty="0"/>
          </a:p>
          <a:p>
            <a:r>
              <a:rPr lang="ru-RU" altLang="ru-RU" sz="2000" dirty="0"/>
              <a:t>Если </a:t>
            </a:r>
            <a:r>
              <a:rPr lang="en-US" sz="2000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(k) </a:t>
            </a:r>
            <a:r>
              <a:rPr lang="en-US" sz="2000" dirty="0"/>
              <a:t>&lt; </a:t>
            </a:r>
            <a:r>
              <a:rPr lang="en-US" sz="2000" dirty="0"/>
              <a:t>p</a:t>
            </a:r>
            <a:r>
              <a:rPr lang="en-US" sz="2000" baseline="-25000" dirty="0"/>
              <a:t>i</a:t>
            </a:r>
            <a:r>
              <a:rPr lang="en-US" sz="2000" dirty="0"/>
              <a:t>, </a:t>
            </a:r>
            <a:r>
              <a:rPr lang="ru-RU" sz="2000" dirty="0"/>
              <a:t>выбирается </a:t>
            </a:r>
            <a:r>
              <a:rPr lang="ru-RU" sz="2000" dirty="0" err="1"/>
              <a:t>бакет</a:t>
            </a:r>
            <a:r>
              <a:rPr lang="ru-RU" sz="2000" dirty="0"/>
              <a:t> с номером </a:t>
            </a:r>
            <a:r>
              <a:rPr lang="en-US" sz="2000" dirty="0"/>
              <a:t>h</a:t>
            </a:r>
            <a:r>
              <a:rPr lang="en-US" sz="2000" baseline="-25000" dirty="0"/>
              <a:t>i</a:t>
            </a:r>
            <a:r>
              <a:rPr lang="ru-RU" sz="2000" baseline="-25000" dirty="0"/>
              <a:t>+1</a:t>
            </a:r>
            <a:r>
              <a:rPr lang="en-US" sz="2000" dirty="0"/>
              <a:t>(k) </a:t>
            </a:r>
            <a:endParaRPr lang="ru-RU" alt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DC183-2EE7-44A1-A7D6-C59145A6D70E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48E96-CF17-4D2F-A58C-7247366994C2}" type="slidenum">
              <a:rPr lang="ru-RU" altLang="en-US"/>
              <a:pPr>
                <a:defRPr/>
              </a:pPr>
              <a:t>84</a:t>
            </a:fld>
            <a:endParaRPr lang="ru-RU" alt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385" y="1376577"/>
            <a:ext cx="2380891" cy="182411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376577"/>
            <a:ext cx="2576422" cy="24096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7232" y="3880980"/>
            <a:ext cx="3435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Конец нулевого раунда</a:t>
            </a:r>
          </a:p>
          <a:p>
            <a:r>
              <a:rPr lang="en-US" sz="1400" dirty="0"/>
              <a:t>p = 3, h</a:t>
            </a:r>
            <a:r>
              <a:rPr lang="en-US" sz="1400" baseline="-25000" dirty="0"/>
              <a:t>0</a:t>
            </a:r>
            <a:r>
              <a:rPr lang="ru-RU" sz="1400" dirty="0"/>
              <a:t>(</a:t>
            </a:r>
            <a:r>
              <a:rPr lang="en-US" sz="1400" dirty="0"/>
              <a:t>k) = k mod m, </a:t>
            </a:r>
            <a:r>
              <a:rPr lang="en-US" sz="1400" dirty="0"/>
              <a:t>h</a:t>
            </a:r>
            <a:r>
              <a:rPr lang="en-US" sz="1400" baseline="-25000" dirty="0"/>
              <a:t>i</a:t>
            </a:r>
            <a:r>
              <a:rPr lang="ru-RU" sz="1400" dirty="0"/>
              <a:t> </a:t>
            </a:r>
            <a:r>
              <a:rPr lang="en-US" sz="1400" dirty="0"/>
              <a:t>= k mod 2m</a:t>
            </a:r>
            <a:endParaRPr lang="ru-RU" sz="1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9474" y="1376577"/>
            <a:ext cx="2710132" cy="29071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409344" y="4134828"/>
            <a:ext cx="3435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Начало первого раунда</a:t>
            </a:r>
          </a:p>
          <a:p>
            <a:r>
              <a:rPr lang="en-US" sz="1400" dirty="0"/>
              <a:t>p = </a:t>
            </a:r>
            <a:r>
              <a:rPr lang="ru-RU" sz="1400" dirty="0"/>
              <a:t>0</a:t>
            </a:r>
            <a:r>
              <a:rPr lang="en-US" sz="1400" dirty="0"/>
              <a:t>, h</a:t>
            </a:r>
            <a:r>
              <a:rPr lang="ru-RU" sz="1400" baseline="-25000" dirty="0"/>
              <a:t>1</a:t>
            </a:r>
            <a:r>
              <a:rPr lang="en-US" sz="1400" dirty="0"/>
              <a:t>(k) = k mod </a:t>
            </a:r>
            <a:r>
              <a:rPr lang="ru-RU" sz="1400" dirty="0"/>
              <a:t>2</a:t>
            </a:r>
            <a:r>
              <a:rPr lang="en-US" sz="1400" dirty="0"/>
              <a:t>m, h</a:t>
            </a:r>
            <a:r>
              <a:rPr lang="ru-RU" sz="1400" baseline="-25000" dirty="0"/>
              <a:t>2</a:t>
            </a:r>
            <a:r>
              <a:rPr lang="ru-RU" sz="1400" dirty="0"/>
              <a:t> </a:t>
            </a:r>
            <a:r>
              <a:rPr lang="en-US" sz="1400" dirty="0"/>
              <a:t>= k mod </a:t>
            </a:r>
            <a:r>
              <a:rPr lang="ru-RU" sz="1400" dirty="0"/>
              <a:t>4</a:t>
            </a:r>
            <a:r>
              <a:rPr lang="en-US" sz="1400" dirty="0"/>
              <a:t>m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615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Журнальная </a:t>
            </a:r>
            <a:r>
              <a:rPr lang="ru-RU" altLang="ru-RU" sz="4000" b="1" dirty="0"/>
              <a:t>информация (1)</a:t>
            </a:r>
          </a:p>
        </p:txBody>
      </p:sp>
      <p:sp>
        <p:nvSpPr>
          <p:cNvPr id="13312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900"/>
              <a:t>Структура журнала обычно является сугубо частным делом конкретной реализации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Отметим только самые общие свойства.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Журнал обычно представляет собой чисто последовательный файл с записями переменного размера, которые можно просматривать в прямом или обратном порядке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Обмены производятся стандартными порциями (страницами) с использованием буфера оперативной памяти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В грамотно организованных системах структура (и тем более, смысл) журнальных записей известна только компонентам СУБД, ответственным за журнализацию и восстановление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Поскольку содержимое журнала является критичным при восстановлении базы данных после сбоев, к ведению файла журнала предъявляются особые требования по части надежности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/>
              <a:t>В частности, обычно стремятся поддерживать две идентичные копии журнала на разных устройствах внешней памяти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FEFEE5-5A9F-4EEA-938E-ABEFC5F7D080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7B0FD-8930-4A54-AD76-2B76382256AC}" type="slidenum">
              <a:rPr lang="ru-RU" altLang="en-US"/>
              <a:pPr>
                <a:defRPr/>
              </a:pPr>
              <a:t>85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521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Служебная </a:t>
            </a:r>
            <a:r>
              <a:rPr lang="ru-RU" altLang="ru-RU" sz="4000" b="1" dirty="0"/>
              <a:t>информация (1)</a:t>
            </a:r>
          </a:p>
        </p:txBody>
      </p:sp>
      <p:sp>
        <p:nvSpPr>
          <p:cNvPr id="1341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/>
              <a:t>Для корректной работы подсистемы управления данными во внешней памяти необходимо поддерживать информацию, которая используется только этой подсистемой и не видна подсистеме языкового уровня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/>
              <a:t>Набор структур служебной информации зависит от общей организации системы, но обычно требуется поддержание следующих служебных данных: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Внутренние каталоги, описывающие физические свойства объектов базы данных, например,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число атрибутов таблицы,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их размер и, возможно, типы данных;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описание индексов, определенных для данной таблицы и т.д.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69AEF-93E4-4702-9410-81DB96AA60E9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1F8DA-C6B8-40EF-BDB8-2CA5C21BD64D}" type="slidenum">
              <a:rPr lang="ru-RU" altLang="en-US"/>
              <a:pPr>
                <a:defRPr/>
              </a:pPr>
              <a:t>86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4320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Служебная </a:t>
            </a:r>
            <a:r>
              <a:rPr lang="ru-RU" altLang="ru-RU" sz="4000" b="1" dirty="0"/>
              <a:t>информация (2)</a:t>
            </a:r>
          </a:p>
        </p:txBody>
      </p:sp>
      <p:sp>
        <p:nvSpPr>
          <p:cNvPr id="135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ru-RU" altLang="ru-RU" smtClean="0"/>
              <a:t>Описатели свободной и занятой памяти в страницах данных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mtClean="0"/>
              <a:t>Такая информация требуется для нахождения свободного места при занесении кортежа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mtClean="0"/>
              <a:t>Отдельно приходится решать задачу поиска свободного места в случаях некластеризованных и кластеризованных таблиц</a:t>
            </a:r>
          </a:p>
          <a:p>
            <a:pPr lvl="3" eaLnBrk="1" hangingPunct="1">
              <a:buFontTx/>
              <a:buChar char="o"/>
            </a:pPr>
            <a:r>
              <a:rPr lang="ru-RU" altLang="ru-RU" smtClean="0"/>
              <a:t>в последнем случае приходится дополнительно использовать кластеризованный индекс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ru-RU" altLang="ru-RU" smtClean="0"/>
              <a:t>Как уже отмечалось, нетривиальной является проблема освобождения страницы в условиях мультидоступа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A2BAA-CB49-4864-A279-F904E537A5B7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3F92A-45AD-4200-BB9A-A1D573829F0A}" type="slidenum">
              <a:rPr lang="ru-RU" altLang="en-US"/>
              <a:pPr>
                <a:defRPr/>
              </a:pPr>
              <a:t>87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584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/>
              <a:t>Служебная </a:t>
            </a:r>
            <a:r>
              <a:rPr lang="ru-RU" altLang="ru-RU" sz="4000" b="1" dirty="0"/>
              <a:t>информация (3)</a:t>
            </a:r>
          </a:p>
        </p:txBody>
      </p:sp>
      <p:sp>
        <p:nvSpPr>
          <p:cNvPr id="1361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800" dirty="0"/>
              <a:t>Связывание страниц одной таблицы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Если в одном файле внешней памяти могут располагаться страницы нескольких таблиц (обычно к этому стремятся), то нужно каким-то образом связать страницы одной таблицы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Тривиальный способ использования прямых ссылок между страницами часто приводит к затруднениями при синхронизации транзакций</a:t>
            </a:r>
          </a:p>
          <a:p>
            <a:pPr lvl="3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dirty="0"/>
              <a:t>например, особенно трудно освобождать и заводить новые страницы таблицы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Поэтому стараются использовать косвенное связывание страниц с использованием служебных индексов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В частности, известен общий механизм для описания свободной памяти и связывания страниц на основе B-деревьев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020F91-0C38-49FF-B424-7E186CE9014F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746997-34CE-4739-BC2A-978DF46D1C29}" type="slidenum">
              <a:rPr lang="ru-RU" altLang="en-US"/>
              <a:pPr>
                <a:defRPr/>
              </a:pPr>
              <a:t>88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151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dirty="0" smtClean="0"/>
              <a:t>Хранение </a:t>
            </a:r>
            <a:r>
              <a:rPr lang="ru-RU" altLang="ru-RU" sz="2800" b="1" dirty="0"/>
              <a:t>таблиц </a:t>
            </a:r>
            <a:r>
              <a:rPr lang="ru-RU" altLang="ru-RU" sz="2800" b="1" dirty="0"/>
              <a:t>(4)</a:t>
            </a:r>
            <a:endParaRPr lang="ru-RU" altLang="ru-RU" sz="2800" b="1" dirty="0"/>
          </a:p>
        </p:txBody>
      </p:sp>
      <p:sp>
        <p:nvSpPr>
          <p:cNvPr id="1054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dirty="0"/>
              <a:t>Наиболее простым решением является хранение таких данных в отдельных (вне базы данных) файлах с заменой «длинного» данного в кортеже на имя соответствующего файла</a:t>
            </a:r>
          </a:p>
          <a:p>
            <a:pPr lvl="2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dirty="0"/>
              <a:t>В некоторых системах такие данные хранились внутри базы данных в отдельном наборе страниц внешней памяти, связанном физическими ссылками</a:t>
            </a:r>
          </a:p>
          <a:p>
            <a:pPr lvl="2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dirty="0"/>
              <a:t>Оба эти решения сильно ограничивают возможность работы с длинными данными </a:t>
            </a:r>
          </a:p>
          <a:p>
            <a:pPr lvl="3" eaLnBrk="1" hangingPunct="1">
              <a:lnSpc>
                <a:spcPct val="90000"/>
              </a:lnSpc>
              <a:buFontTx/>
              <a:buChar char="•"/>
            </a:pPr>
            <a:r>
              <a:rPr lang="ru-RU" altLang="ru-RU" sz="1800" dirty="0"/>
              <a:t>как, например, удалить несколько байт из середины 2-мегабайтной строки?</a:t>
            </a:r>
          </a:p>
          <a:p>
            <a:pPr lvl="2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dirty="0" smtClean="0"/>
              <a:t>Метод</a:t>
            </a:r>
            <a:r>
              <a:rPr lang="ru-RU" altLang="ru-RU" sz="1800" dirty="0"/>
              <a:t>, предложенный много лет тому назад в проекте </a:t>
            </a:r>
            <a:r>
              <a:rPr lang="ru-RU" altLang="ru-RU" sz="1800" dirty="0" err="1" smtClean="0"/>
              <a:t>Exodus</a:t>
            </a:r>
            <a:r>
              <a:rPr lang="ru-RU" altLang="ru-RU" sz="1800" dirty="0" smtClean="0"/>
              <a:t>:«</a:t>
            </a:r>
            <a:r>
              <a:rPr lang="ru-RU" altLang="ru-RU" sz="1800" dirty="0"/>
              <a:t>длинные» данные организуются в виде </a:t>
            </a:r>
            <a:r>
              <a:rPr lang="ru-RU" altLang="ru-RU" sz="1800" dirty="0" smtClean="0"/>
              <a:t>B-деревьев</a:t>
            </a:r>
          </a:p>
          <a:p>
            <a:pPr lvl="2" eaLnBrk="1" hangingPunct="1">
              <a:lnSpc>
                <a:spcPct val="90000"/>
              </a:lnSpc>
              <a:buFontTx/>
              <a:buChar char="o"/>
            </a:pPr>
            <a:r>
              <a:rPr lang="ru-RU" altLang="ru-RU" sz="1800" dirty="0" smtClean="0"/>
              <a:t>Как устроено управление такими данными сегодня</a:t>
            </a:r>
            <a:endParaRPr lang="ru-RU" altLang="ru-RU" sz="1800" dirty="0" smtClean="0"/>
          </a:p>
          <a:p>
            <a:pPr lvl="2" eaLnBrk="1" hangingPunct="1">
              <a:lnSpc>
                <a:spcPct val="90000"/>
              </a:lnSpc>
              <a:buFontTx/>
              <a:buChar char="o"/>
            </a:pPr>
            <a:endParaRPr lang="ru-RU" alt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8004F7-2111-407A-B16A-4FEF96846B14}" type="datetime1">
              <a:rPr lang="ru-RU" altLang="en-US" smtClean="0"/>
              <a:t>27.11.2019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Структуры данных в SQL-ориентированной СУБД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ED2DE-3476-4997-8293-45D242274CBE}" type="slidenum">
              <a:rPr lang="ru-RU" altLang="en-US"/>
              <a:pPr>
                <a:defRPr/>
              </a:pPr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0016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1" id="{9E6EA256-5B55-4437-845D-352635A65A8D}" vid="{A121E5D3-FAC1-413C-8C84-14FBB66D3B8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7716</Words>
  <Application>Microsoft Office PowerPoint</Application>
  <PresentationFormat>Экран (4:3)</PresentationFormat>
  <Paragraphs>1003</Paragraphs>
  <Slides>88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88</vt:i4>
      </vt:variant>
    </vt:vector>
  </HeadingPairs>
  <TitlesOfParts>
    <vt:vector size="94" baseType="lpstr">
      <vt:lpstr>Arial</vt:lpstr>
      <vt:lpstr>Calibri</vt:lpstr>
      <vt:lpstr>Garamond</vt:lpstr>
      <vt:lpstr>Symbol</vt:lpstr>
      <vt:lpstr>Wingdings</vt:lpstr>
      <vt:lpstr>Тема1</vt:lpstr>
      <vt:lpstr>Структуры данных в SQL-ориентированной СУБД</vt:lpstr>
      <vt:lpstr>Общие принципы организации данных во внешней памяти в SQL-ориентированных СУБД (1) </vt:lpstr>
      <vt:lpstr>Общие принципы организации данных во внешней памяти в SQL-ориентированных СУБД (2) </vt:lpstr>
      <vt:lpstr>Общие принципы организации данных во внешней памяти в SQL-ориентированных СУБД (3) </vt:lpstr>
      <vt:lpstr>Общие принципы организации данных во внешней памяти в SQL-ориентированных СУБД (4) </vt:lpstr>
      <vt:lpstr>Хранение таблиц (1) </vt:lpstr>
      <vt:lpstr>Хранение таблиц (2) </vt:lpstr>
      <vt:lpstr>Хранение таблиц (3)</vt:lpstr>
      <vt:lpstr>Хранение таблиц (4)</vt:lpstr>
      <vt:lpstr>Хранение таблиц (5)</vt:lpstr>
      <vt:lpstr>Хранение таблиц (6)</vt:lpstr>
      <vt:lpstr>Хранение таблиц (7)</vt:lpstr>
      <vt:lpstr>Хранение таблиц (8)</vt:lpstr>
      <vt:lpstr>Хранение таблиц (9)</vt:lpstr>
      <vt:lpstr>Индексы (1)</vt:lpstr>
      <vt:lpstr>Индексы (2)</vt:lpstr>
      <vt:lpstr>Индексы (3)</vt:lpstr>
      <vt:lpstr> Индексы (4) B+-деревья (1) </vt:lpstr>
      <vt:lpstr>  Индексы (5) B+-деревья (2)</vt:lpstr>
      <vt:lpstr>Индексы (6) B+-деревья (3)</vt:lpstr>
      <vt:lpstr>Индексы (7) B+-деревья (4)</vt:lpstr>
      <vt:lpstr>Индексы (8) B+-деревья (5)</vt:lpstr>
      <vt:lpstr>Индексы (9) B+-деревья (6)</vt:lpstr>
      <vt:lpstr>Индексы (10) B+-деревья (7)</vt:lpstr>
      <vt:lpstr>Индексы (11) B+-деревья (8)</vt:lpstr>
      <vt:lpstr>Индексы (12) B+-деревья (9)</vt:lpstr>
      <vt:lpstr>Индексы (13) B+-деревья (10)</vt:lpstr>
      <vt:lpstr>Индексы (14) B+-деревья (11)</vt:lpstr>
      <vt:lpstr>Интерфейс RSS (1) </vt:lpstr>
      <vt:lpstr>Интерфейс RSS (2)  </vt:lpstr>
      <vt:lpstr>Интерфейс RSS (3) </vt:lpstr>
      <vt:lpstr>Интерфейс RSS (4) </vt:lpstr>
      <vt:lpstr>Интерфейс RSS (5) </vt:lpstr>
      <vt:lpstr>Интерфейс RSS (6) </vt:lpstr>
      <vt:lpstr>Интерфейс RSS (7) </vt:lpstr>
      <vt:lpstr>Интерфейс RSS (8) </vt:lpstr>
      <vt:lpstr>Интерфейс RSS (9) </vt:lpstr>
      <vt:lpstr>Интерфейс RSS (10) </vt:lpstr>
      <vt:lpstr>Интерфейс RSS (11) </vt:lpstr>
      <vt:lpstr>Интерфейс RSS (12) </vt:lpstr>
      <vt:lpstr>Интерфейс RSS (13) </vt:lpstr>
      <vt:lpstr>Интерфейс RSS (14) </vt:lpstr>
      <vt:lpstr>Интерфейс RSS (15)  </vt:lpstr>
      <vt:lpstr> Интерфейс RSS (16) </vt:lpstr>
      <vt:lpstr>Интерфейс RSS (17) </vt:lpstr>
      <vt:lpstr>Интерфейс RSS (18) </vt:lpstr>
      <vt:lpstr>Интерфейс RSS (19) </vt:lpstr>
      <vt:lpstr>Интерфейс RSS (20) </vt:lpstr>
      <vt:lpstr>Интерфейс RSS (21) </vt:lpstr>
      <vt:lpstr>Интерфейс RSS (22) </vt:lpstr>
      <vt:lpstr> Интерфейс RSS (23) </vt:lpstr>
      <vt:lpstr>Интерфейс RSS (24) </vt:lpstr>
      <vt:lpstr>Интерфейс RSS (25) </vt:lpstr>
      <vt:lpstr>Интерфейс RSS (26) </vt:lpstr>
      <vt:lpstr>Интерфейс RSS (27) </vt:lpstr>
      <vt:lpstr>Интерфейс RSS (28) </vt:lpstr>
      <vt:lpstr>Интерфейс RSS (29) </vt:lpstr>
      <vt:lpstr>Интерфейс RSS (30) </vt:lpstr>
      <vt:lpstr>Интерфейс RSS (31) </vt:lpstr>
      <vt:lpstr>Интерфейс RSS (32) </vt:lpstr>
      <vt:lpstr>Интерфейс RSS (33) </vt:lpstr>
      <vt:lpstr>Интерфейс RSS (34) </vt:lpstr>
      <vt:lpstr>Интерфейс RSS (35) </vt:lpstr>
      <vt:lpstr>Интерфейс RSS (36) </vt:lpstr>
      <vt:lpstr>  Индексы (14) Хэширование (1)</vt:lpstr>
      <vt:lpstr>Индексы (15) Хэширование (2)</vt:lpstr>
      <vt:lpstr>Индексы (16) Хэширование (3)</vt:lpstr>
      <vt:lpstr>Индексы (17) Хэширование (4)</vt:lpstr>
      <vt:lpstr>Индексы (18) Хэширование (5)</vt:lpstr>
      <vt:lpstr>Индексы (19) Хэширование (6)</vt:lpstr>
      <vt:lpstr>Индексы (20) Хэширование (7)</vt:lpstr>
      <vt:lpstr>Индексы (20) Хэширование (8)</vt:lpstr>
      <vt:lpstr>Индексы (20) Хэширование (9)</vt:lpstr>
      <vt:lpstr>Индексы (20) Хэширование (10)</vt:lpstr>
      <vt:lpstr>Индексы (20) Хэширование (11)</vt:lpstr>
      <vt:lpstr>Индексы (20) Хэширование (12)</vt:lpstr>
      <vt:lpstr>Индексы (20) Хэширование (13)</vt:lpstr>
      <vt:lpstr>Индексы (21) Хэширование (14)</vt:lpstr>
      <vt:lpstr>Индексы (21) Хэширование (15)</vt:lpstr>
      <vt:lpstr>Индексы (21) Хэширование (16)</vt:lpstr>
      <vt:lpstr>Индексы (21) Хэширование (17)</vt:lpstr>
      <vt:lpstr>Индексы (21) Хэширование (18)</vt:lpstr>
      <vt:lpstr>Индексы (21) Хэширование (19)</vt:lpstr>
      <vt:lpstr>Индексы (21) Хэширование (20)</vt:lpstr>
      <vt:lpstr>Журнальная информация (1)</vt:lpstr>
      <vt:lpstr>Служебная информация (1)</vt:lpstr>
      <vt:lpstr>Служебная информация (2)</vt:lpstr>
      <vt:lpstr>Служебная информация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Структуры данных в SQL-ориентированной СУБД</dc:title>
  <dc:creator>Кузнецов Сергей</dc:creator>
  <cp:lastModifiedBy>Сергей</cp:lastModifiedBy>
  <cp:revision>40</cp:revision>
  <dcterms:created xsi:type="dcterms:W3CDTF">2018-03-24T12:28:10Z</dcterms:created>
  <dcterms:modified xsi:type="dcterms:W3CDTF">2019-11-27T20:27:52Z</dcterms:modified>
</cp:coreProperties>
</file>